
<file path=[Content_Types].xml><?xml version="1.0" encoding="utf-8"?>
<Types xmlns="http://schemas.openxmlformats.org/package/2006/content-types"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168.xml"/>
  <Override ContentType="application/vnd.openxmlformats-officedocument.presentationml.notesSlide+xml" PartName="/ppt/notesSlides/notesSlide222.xml"/>
  <Override ContentType="application/vnd.openxmlformats-officedocument.presentationml.notesSlide+xml" PartName="/ppt/notesSlides/notesSlide257.xml"/>
  <Override ContentType="application/vnd.openxmlformats-officedocument.presentationml.notesSlide+xml" PartName="/ppt/notesSlides/notesSlide265.xml"/>
  <Override ContentType="application/vnd.openxmlformats-officedocument.presentationml.notesSlide+xml" PartName="/ppt/notesSlides/notesSlide125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117.xml"/>
  <Override ContentType="application/vnd.openxmlformats-officedocument.presentationml.notesSlide+xml" PartName="/ppt/notesSlides/notesSlide249.xml"/>
  <Override ContentType="application/vnd.openxmlformats-officedocument.presentationml.notesSlide+xml" PartName="/ppt/notesSlides/notesSlide273.xml"/>
  <Override ContentType="application/vnd.openxmlformats-officedocument.presentationml.notesSlide+xml" PartName="/ppt/notesSlides/notesSlide206.xml"/>
  <Override ContentType="application/vnd.openxmlformats-officedocument.presentationml.notesSlide+xml" PartName="/ppt/notesSlides/notesSlide230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33.xml"/>
  <Override ContentType="application/vnd.openxmlformats-officedocument.presentationml.notesSlide+xml" PartName="/ppt/notesSlides/notesSlide176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4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196.xml"/>
  <Override ContentType="application/vnd.openxmlformats-officedocument.presentationml.notesSlide+xml" PartName="/ppt/notesSlides/notesSlide250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148.xml"/>
  <Override ContentType="application/vnd.openxmlformats-officedocument.presentationml.notesSlide+xml" PartName="/ppt/notesSlides/notesSlide202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137.xml"/>
  <Override ContentType="application/vnd.openxmlformats-officedocument.presentationml.notesSlide+xml" PartName="/ppt/notesSlides/notesSlide277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34.xml"/>
  <Override ContentType="application/vnd.openxmlformats-officedocument.presentationml.notesSlide+xml" PartName="/ppt/notesSlides/notesSlide141.xml"/>
  <Override ContentType="application/vnd.openxmlformats-officedocument.presentationml.notesSlide+xml" PartName="/ppt/notesSlides/notesSlide153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8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29.xml"/>
  <Override ContentType="application/vnd.openxmlformats-officedocument.presentationml.notesSlide+xml" PartName="/ppt/notesSlides/notesSlide180.xml"/>
  <Override ContentType="application/vnd.openxmlformats-officedocument.presentationml.notesSlide+xml" PartName="/ppt/notesSlides/notesSlide172.xml"/>
  <Override ContentType="application/vnd.openxmlformats-officedocument.presentationml.notesSlide+xml" PartName="/ppt/notesSlides/notesSlide261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270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210.xml"/>
  <Override ContentType="application/vnd.openxmlformats-officedocument.presentationml.notesSlide+xml" PartName="/ppt/notesSlides/notesSlide129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253.xml"/>
  <Override ContentType="application/vnd.openxmlformats-officedocument.presentationml.notesSlide+xml" PartName="/ppt/notesSlides/notesSlide144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38.xml"/>
  <Override ContentType="application/vnd.openxmlformats-officedocument.presentationml.notesSlide+xml" PartName="/ppt/notesSlides/notesSlide157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16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87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225.xml"/>
  <Override ContentType="application/vnd.openxmlformats-officedocument.presentationml.notesSlide+xml" PartName="/ppt/notesSlides/notesSlide242.xml"/>
  <Override ContentType="application/vnd.openxmlformats-officedocument.presentationml.notesSlide+xml" PartName="/ppt/notesSlides/notesSlide268.xml"/>
  <Override ContentType="application/vnd.openxmlformats-officedocument.presentationml.notesSlide+xml" PartName="/ppt/notesSlides/notesSlide274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24.xml"/>
  <Override ContentType="application/vnd.openxmlformats-officedocument.presentationml.notesSlide+xml" PartName="/ppt/notesSlides/notesSlide256.xml"/>
  <Override ContentType="application/vnd.openxmlformats-officedocument.presentationml.notesSlide+xml" PartName="/ppt/notesSlides/notesSlide213.xml"/>
  <Override ContentType="application/vnd.openxmlformats-officedocument.presentationml.notesSlide+xml" PartName="/ppt/notesSlides/notesSlide223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177.xml"/>
  <Override ContentType="application/vnd.openxmlformats-officedocument.presentationml.notesSlide+xml" PartName="/ppt/notesSlides/notesSlide231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266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1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0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24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152.xml"/>
  <Override ContentType="application/vnd.openxmlformats-officedocument.presentationml.notesSlide+xml" PartName="/ppt/notesSlides/notesSlide195.xml"/>
  <Override ContentType="application/vnd.openxmlformats-officedocument.presentationml.notesSlide+xml" PartName="/ppt/notesSlides/notesSlide280.xml"/>
  <Override ContentType="application/vnd.openxmlformats-officedocument.presentationml.notesSlide+xml" PartName="/ppt/notesSlides/notesSlide183.xml"/>
  <Override ContentType="application/vnd.openxmlformats-officedocument.presentationml.notesSlide+xml" PartName="/ppt/notesSlides/notesSlide217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118.xml"/>
  <Override ContentType="application/vnd.openxmlformats-officedocument.presentationml.notesSlide+xml" PartName="/ppt/notesSlides/notesSlide167.xml"/>
  <Override ContentType="application/vnd.openxmlformats-officedocument.presentationml.notesSlide+xml" PartName="/ppt/notesSlides/notesSlide140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251.xml"/>
  <Override ContentType="application/vnd.openxmlformats-officedocument.presentationml.notesSlide+xml" PartName="/ppt/notesSlides/notesSlide149.xml"/>
  <Override ContentType="application/vnd.openxmlformats-officedocument.presentationml.notesSlide+xml" PartName="/ppt/notesSlides/notesSlide25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35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39.xml"/>
  <Override ContentType="application/vnd.openxmlformats-officedocument.presentationml.notesSlide+xml" PartName="/ppt/notesSlides/notesSlide278.xml"/>
  <Override ContentType="application/vnd.openxmlformats-officedocument.presentationml.notesSlide+xml" PartName="/ppt/notesSlides/notesSlide228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5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199.xml"/>
  <Override ContentType="application/vnd.openxmlformats-officedocument.presentationml.notesSlide+xml" PartName="/ppt/notesSlides/notesSlide245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90.xml"/>
  <Override ContentType="application/vnd.openxmlformats-officedocument.presentationml.notesSlide+xml" PartName="/ppt/notesSlides/notesSlide218.xml"/>
  <Override ContentType="application/vnd.openxmlformats-officedocument.presentationml.notesSlide+xml" PartName="/ppt/notesSlides/notesSlide26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3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73.xml"/>
  <Override ContentType="application/vnd.openxmlformats-officedocument.presentationml.notesSlide+xml" PartName="/ppt/notesSlides/notesSlide128.xml"/>
  <Override ContentType="application/vnd.openxmlformats-officedocument.presentationml.notesSlide+xml" PartName="/ppt/notesSlides/notesSlide267.xml"/>
  <Override ContentType="application/vnd.openxmlformats-officedocument.presentationml.notesSlide+xml" PartName="/ppt/notesSlides/notesSlide224.xml"/>
  <Override ContentType="application/vnd.openxmlformats-officedocument.presentationml.notesSlide+xml" PartName="/ppt/notesSlides/notesSlide241.xml"/>
  <Override ContentType="application/vnd.openxmlformats-officedocument.presentationml.notesSlide+xml" PartName="/ppt/notesSlides/notesSlide162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45.xml"/>
  <Override ContentType="application/vnd.openxmlformats-officedocument.presentationml.notesSlide+xml" PartName="/ppt/notesSlides/notesSlide207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88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239.xml"/>
  <Override ContentType="application/vnd.openxmlformats-officedocument.presentationml.notesSlide+xml" PartName="/ppt/notesSlides/notesSlide24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86.xml"/>
  <Override ContentType="application/vnd.openxmlformats-officedocument.presentationml.notesSlide+xml" PartName="/ppt/notesSlides/notesSlide143.xml"/>
  <Override ContentType="application/vnd.openxmlformats-officedocument.presentationml.notesSlide+xml" PartName="/ppt/notesSlides/notesSlide151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232.xml"/>
  <Override ContentType="application/vnd.openxmlformats-officedocument.presentationml.notesSlide+xml" PartName="/ppt/notesSlides/notesSlide275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94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119.xml"/>
  <Override ContentType="application/vnd.openxmlformats-officedocument.presentationml.notesSlide+xml" PartName="/ppt/notesSlides/notesSlide263.xml"/>
  <Override ContentType="application/vnd.openxmlformats-officedocument.presentationml.notesSlide+xml" PartName="/ppt/notesSlides/notesSlide259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166.xml"/>
  <Override ContentType="application/vnd.openxmlformats-officedocument.presentationml.notesSlide+xml" PartName="/ppt/notesSlides/notesSlide182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78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135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204.xml"/>
  <Override ContentType="application/vnd.openxmlformats-officedocument.presentationml.notesSlide+xml" PartName="/ppt/notesSlides/notesSlide24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123.xml"/>
  <Override ContentType="application/vnd.openxmlformats-officedocument.presentationml.notesSlide+xml" PartName="/ppt/notesSlides/notesSlide171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16.xml"/>
  <Override ContentType="application/vnd.openxmlformats-officedocument.presentationml.notesSlide+xml" PartName="/ppt/notesSlides/notesSlide227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138.xml"/>
  <Override ContentType="application/vnd.openxmlformats-officedocument.presentationml.notesSlide+xml" PartName="/ppt/notesSlides/notesSlide163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98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155.xml"/>
  <Override ContentType="application/vnd.openxmlformats-officedocument.presentationml.notesSlide+xml" PartName="/ppt/notesSlides/notesSlide189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46.xml"/>
  <Override ContentType="application/vnd.openxmlformats-officedocument.presentationml.notesSlide+xml" PartName="/ppt/notesSlides/notesSlide21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0.xml"/>
  <Override ContentType="application/vnd.openxmlformats-officedocument.presentationml.notesSlide+xml" PartName="/ppt/notesSlides/notesSlide279.xml"/>
  <Override ContentType="application/vnd.openxmlformats-officedocument.presentationml.notesSlide+xml" PartName="/ppt/notesSlides/notesSlide236.xml"/>
  <Override ContentType="application/vnd.openxmlformats-officedocument.presentationml.notesSlide+xml" PartName="/ppt/notesSlides/notesSlide244.xml"/>
  <Override ContentType="application/vnd.openxmlformats-officedocument.presentationml.notesSlide+xml" PartName="/ppt/notesSlides/notesSlide201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131.xml"/>
  <Override ContentType="application/vnd.openxmlformats-officedocument.presentationml.notesSlide+xml" PartName="/ppt/notesSlides/notesSlide127.xml"/>
  <Override ContentType="application/vnd.openxmlformats-officedocument.presentationml.notesSlide+xml" PartName="/ppt/notesSlides/notesSlide191.xml"/>
  <Override ContentType="application/vnd.openxmlformats-officedocument.presentationml.notesSlide+xml" PartName="/ppt/notesSlides/notesSlide20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174.xml"/>
  <Override ContentType="application/vnd.openxmlformats-officedocument.presentationml.notesSlide+xml" PartName="/ppt/notesSlides/notesSlide272.xml"/>
  <Override ContentType="application/vnd.openxmlformats-officedocument.presentationml.notesSlide+xml" PartName="/ppt/notesSlides/notesSlide255.xml"/>
  <Override ContentType="application/vnd.openxmlformats-officedocument.presentationml.notesSlide+xml" PartName="/ppt/notesSlides/notesSlide212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193.xml"/>
  <Override ContentType="application/vnd.openxmlformats-officedocument.presentationml.notesSlide+xml" PartName="/ppt/notesSlides/notesSlide150.xml"/>
  <Override ContentType="application/vnd.openxmlformats-officedocument.presentationml.notesSlide+xml" PartName="/ppt/notesSlides/notesSlide142.xml"/>
  <Override ContentType="application/vnd.openxmlformats-officedocument.presentationml.notesSlide+xml" PartName="/ppt/notesSlides/notesSlide248.xml"/>
  <Override ContentType="application/vnd.openxmlformats-officedocument.presentationml.notesSlide+xml" PartName="/ppt/notesSlides/notesSlide116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59.xml"/>
  <Override ContentType="application/vnd.openxmlformats-officedocument.presentationml.notesSlide+xml" PartName="/ppt/notesSlides/notesSlide185.xml"/>
  <Override ContentType="application/vnd.openxmlformats-officedocument.presentationml.notesSlide+xml" PartName="/ppt/notesSlides/notesSlide215.xml"/>
  <Override ContentType="application/vnd.openxmlformats-officedocument.presentationml.notesSlide+xml" PartName="/ppt/notesSlides/notesSlide126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258.xml"/>
  <Override ContentType="application/vnd.openxmlformats-officedocument.presentationml.notesSlide+xml" PartName="/ppt/notesSlides/notesSlide169.xml"/>
  <Override ContentType="application/vnd.openxmlformats-officedocument.presentationml.notesSlide+xml" PartName="/ppt/notesSlides/notesSlide205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60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276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79.xml"/>
  <Override ContentType="application/vnd.openxmlformats-officedocument.presentationml.notesSlide+xml" PartName="/ppt/notesSlides/notesSlide233.xml"/>
  <Override ContentType="application/vnd.openxmlformats-officedocument.presentationml.notesSlide+xml" PartName="/ppt/notesSlides/notesSlide165.xml"/>
  <Override ContentType="application/vnd.openxmlformats-officedocument.presentationml.notesSlide+xml" PartName="/ppt/notesSlides/notesSlide122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264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170.xml"/>
  <Override ContentType="application/vnd.openxmlformats-officedocument.presentationml.notesSlide+xml" PartName="/ppt/notesSlides/notesSlide197.xml"/>
  <Override ContentType="application/vnd.openxmlformats-officedocument.presentationml.notesSlide+xml" PartName="/ppt/notesSlides/notesSlide221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154.xml"/>
  <Override ContentType="application/vnd.openxmlformats-officedocument.presentationml.notesSlide+xml" PartName="/ppt/notesSlides/notesSlide136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260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43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226.xml"/>
  <Override ContentType="application/vnd.openxmlformats-officedocument.presentationml.notesSlide+xml" PartName="/ppt/notesSlides/notesSlide269.xml"/>
  <Override ContentType="application/vnd.openxmlformats-officedocument.presentationml.notesSlide+xml" PartName="/ppt/notesSlides/notesSlide200.xml"/>
  <Override ContentType="application/vnd.openxmlformats-officedocument.presentationml.notesSlide+xml" PartName="/ppt/notesSlides/notesSlide181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09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1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164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2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271.xml"/>
  <Override ContentType="application/vnd.openxmlformats-officedocument.presentationml.notesSlide+xml" PartName="/ppt/notesSlides/notesSlide237.xml"/>
  <Override ContentType="application/vnd.openxmlformats-officedocument.presentationml.notesSlide+xml" PartName="/ppt/notesSlides/notesSlide211.xml"/>
  <Override ContentType="application/vnd.openxmlformats-officedocument.presentationml.notesSlide+xml" PartName="/ppt/notesSlides/notesSlide254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132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9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15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158.xml"/>
  <Override ContentType="application/vnd.openxmlformats-officedocument.presentationml.notesSlide+xml" PartName="/ppt/notesSlides/notesSlide175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121.xml"/>
  <Override ContentType="application/vnd.openxmlformats-officedocument.presentationml.slide+xml" PartName="/ppt/slides/slide164.xml"/>
  <Override ContentType="application/vnd.openxmlformats-officedocument.presentationml.slide+xml" PartName="/ppt/slides/slide253.xml"/>
  <Override ContentType="application/vnd.openxmlformats-officedocument.presentationml.slide+xml" PartName="/ppt/slides/slide43.xml"/>
  <Override ContentType="application/vnd.openxmlformats-officedocument.presentationml.slide+xml" PartName="/ppt/slides/slide199.xml"/>
  <Override ContentType="application/vnd.openxmlformats-officedocument.presentationml.slide+xml" PartName="/ppt/slides/slide210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202.xml"/>
  <Override ContentType="application/vnd.openxmlformats-officedocument.presentationml.slide+xml" PartName="/ppt/slides/slide105.xml"/>
  <Override ContentType="application/vnd.openxmlformats-officedocument.presentationml.slide+xml" PartName="/ppt/slides/slide148.xml"/>
  <Override ContentType="application/vnd.openxmlformats-officedocument.presentationml.slide+xml" PartName="/ppt/slides/slide172.xml"/>
  <Override ContentType="application/vnd.openxmlformats-officedocument.presentationml.slide+xml" PartName="/ppt/slides/slide19.xml"/>
  <Override ContentType="application/vnd.openxmlformats-officedocument.presentationml.slide+xml" PartName="/ppt/slides/slide5.xml"/>
  <Override ContentType="application/vnd.openxmlformats-officedocument.presentationml.slide+xml" PartName="/ppt/slides/slide237.xml"/>
  <Override ContentType="application/vnd.openxmlformats-officedocument.presentationml.slide+xml" PartName="/ppt/slides/slide261.xml"/>
  <Override ContentType="application/vnd.openxmlformats-officedocument.presentationml.slide+xml" PartName="/ppt/slides/slide51.xml"/>
  <Override ContentType="application/vnd.openxmlformats-officedocument.presentationml.slide+xml" PartName="/ppt/slides/slide245.xml"/>
  <Override ContentType="application/vnd.openxmlformats-officedocument.presentationml.slide+xml" PartName="/ppt/slides/slide113.xml"/>
  <Override ContentType="application/vnd.openxmlformats-officedocument.presentationml.slide+xml" PartName="/ppt/slides/slide94.xml"/>
  <Override ContentType="application/vnd.openxmlformats-officedocument.presentationml.slide+xml" PartName="/ppt/slides/slide156.xml"/>
  <Override ContentType="application/vnd.openxmlformats-officedocument.presentationml.slide+xml" PartName="/ppt/slides/slide217.xml"/>
  <Override ContentType="application/vnd.openxmlformats-officedocument.presentationml.slide+xml" PartName="/ppt/slides/slide71.xml"/>
  <Override ContentType="application/vnd.openxmlformats-officedocument.presentationml.slide+xml" PartName="/ppt/slides/slide179.xml"/>
  <Override ContentType="application/vnd.openxmlformats-officedocument.presentationml.slide+xml" PartName="/ppt/slides/slide276.xml"/>
  <Override ContentType="application/vnd.openxmlformats-officedocument.presentationml.slide+xml" PartName="/ppt/slides/slide233.xml"/>
  <Override ContentType="application/vnd.openxmlformats-officedocument.presentationml.slide+xml" PartName="/ppt/slides/slide66.xml"/>
  <Override ContentType="application/vnd.openxmlformats-officedocument.presentationml.slide+xml" PartName="/ppt/slides/slide265.xml"/>
  <Override ContentType="application/vnd.openxmlformats-officedocument.presentationml.slide+xml" PartName="/ppt/slides/slide23.xml"/>
  <Override ContentType="application/vnd.openxmlformats-officedocument.presentationml.slide+xml" PartName="/ppt/slides/slide229.xml"/>
  <Override ContentType="application/vnd.openxmlformats-officedocument.presentationml.slide+xml" PartName="/ppt/slides/slide136.xml"/>
  <Override ContentType="application/vnd.openxmlformats-officedocument.presentationml.slide+xml" PartName="/ppt/slides/slide184.xml"/>
  <Override ContentType="application/vnd.openxmlformats-officedocument.presentationml.slide+xml" PartName="/ppt/slides/slide141.xml"/>
  <Override ContentType="application/vnd.openxmlformats-officedocument.presentationml.slide+xml" PartName="/ppt/slides/slide82.xml"/>
  <Override ContentType="application/vnd.openxmlformats-officedocument.presentationml.slide+xml" PartName="/ppt/slides/slide9.xml"/>
  <Override ContentType="application/vnd.openxmlformats-officedocument.presentationml.slide+xml" PartName="/ppt/slides/slide168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187.xml"/>
  <Override ContentType="application/vnd.openxmlformats-officedocument.presentationml.slide+xml" PartName="/ppt/slides/slide98.xml"/>
  <Override ContentType="application/vnd.openxmlformats-officedocument.presentationml.slide+xml" PartName="/ppt/slides/slide152.xml"/>
  <Override ContentType="application/vnd.openxmlformats-officedocument.presentationml.slide+xml" PartName="/ppt/slides/slide125.xml"/>
  <Override ContentType="application/vnd.openxmlformats-officedocument.presentationml.slide+xml" PartName="/ppt/slides/slide257.xml"/>
  <Override ContentType="application/vnd.openxmlformats-officedocument.presentationml.slide+xml" PartName="/ppt/slides/slide20.xml"/>
  <Override ContentType="application/vnd.openxmlformats-officedocument.presentationml.slide+xml" PartName="/ppt/slides/slide161.xml"/>
  <Override ContentType="application/vnd.openxmlformats-officedocument.presentationml.slide+xml" PartName="/ppt/slides/slide214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206.xml"/>
  <Override ContentType="application/vnd.openxmlformats-officedocument.presentationml.slide+xml" PartName="/ppt/slides/slide55.xml"/>
  <Override ContentType="application/vnd.openxmlformats-officedocument.presentationml.slide+xml" PartName="/ppt/slides/slide249.xml"/>
  <Override ContentType="application/vnd.openxmlformats-officedocument.presentationml.slide+xml" PartName="/ppt/slides/slide195.xml"/>
  <Override ContentType="application/vnd.openxmlformats-officedocument.presentationml.slide+xml" PartName="/ppt/slides/slide272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242.xml"/>
  <Override ContentType="application/vnd.openxmlformats-officedocument.presentationml.slide+xml" PartName="/ppt/slides/slide129.xml"/>
  <Override ContentType="application/vnd.openxmlformats-officedocument.presentationml.slide+xml" PartName="/ppt/slides/slide63.xml"/>
  <Override ContentType="application/vnd.openxmlformats-officedocument.presentationml.slide+xml" PartName="/ppt/slides/slide159.xml"/>
  <Override ContentType="application/vnd.openxmlformats-officedocument.presentationml.slide+xml" PartName="/ppt/slides/slide101.xml"/>
  <Override ContentType="application/vnd.openxmlformats-officedocument.presentationml.slide+xml" PartName="/ppt/slides/slide116.xml"/>
  <Override ContentType="application/vnd.openxmlformats-officedocument.presentationml.slide+xml" PartName="/ppt/slides/slide144.xml"/>
  <Override ContentType="application/vnd.openxmlformats-officedocument.presentationml.slide+xml" PartName="/ppt/slides/slide133.xml"/>
  <Override ContentType="application/vnd.openxmlformats-officedocument.presentationml.slide+xml" PartName="/ppt/slides/slide9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176.xml"/>
  <Override ContentType="application/vnd.openxmlformats-officedocument.presentationml.slide+xml" PartName="/ppt/slides/slide268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225.xml"/>
  <Override ContentType="application/vnd.openxmlformats-officedocument.presentationml.slide+xml" PartName="/ppt/slides/slide180.xml"/>
  <Override ContentType="application/vnd.openxmlformats-officedocument.presentationml.slide+xml" PartName="/ppt/slides/slide18.xml"/>
  <Override ContentType="application/vnd.openxmlformats-officedocument.presentationml.slide+xml" PartName="/ppt/slides/slide201.xml"/>
  <Override ContentType="application/vnd.openxmlformats-officedocument.presentationml.slide+xml" PartName="/ppt/slides/slide244.xml"/>
  <Override ContentType="application/vnd.openxmlformats-officedocument.presentationml.slide+xml" PartName="/ppt/slides/slide52.xml"/>
  <Override ContentType="application/vnd.openxmlformats-officedocument.presentationml.slide+xml" PartName="/ppt/slides/slide270.xml"/>
  <Override ContentType="application/vnd.openxmlformats-officedocument.presentationml.slide+xml" PartName="/ppt/slides/slide95.xml"/>
  <Override ContentType="application/vnd.openxmlformats-officedocument.presentationml.slide+xml" PartName="/ppt/slides/slide181.xml"/>
  <Override ContentType="application/vnd.openxmlformats-officedocument.presentationml.slide+xml" PartName="/ppt/slides/slide157.xml"/>
  <Override ContentType="application/vnd.openxmlformats-officedocument.presentationml.slide+xml" PartName="/ppt/slides/slide211.xml"/>
  <Override ContentType="application/vnd.openxmlformats-officedocument.presentationml.slide+xml" PartName="/ppt/slides/slide77.xml"/>
  <Override ContentType="application/vnd.openxmlformats-officedocument.presentationml.slide+xml" PartName="/ppt/slides/slide165.xml"/>
  <Override ContentType="application/vnd.openxmlformats-officedocument.presentationml.slide+xml" PartName="/ppt/slides/slide34.xml"/>
  <Override ContentType="application/vnd.openxmlformats-officedocument.presentationml.slide+xml" PartName="/ppt/slides/slide254.xml"/>
  <Override ContentType="application/vnd.openxmlformats-officedocument.presentationml.slide+xml" PartName="/ppt/slides/slide122.xml"/>
  <Override ContentType="application/vnd.openxmlformats-officedocument.presentationml.slide+xml" PartName="/ppt/slides/slide147.xml"/>
  <Override ContentType="application/vnd.openxmlformats-officedocument.presentationml.slide+xml" PartName="/ppt/slides/slide191.xml"/>
  <Override ContentType="application/vnd.openxmlformats-officedocument.presentationml.slide+xml" PartName="/ppt/slides/slide279.xml"/>
  <Override ContentType="application/vnd.openxmlformats-officedocument.presentationml.slide+xml" PartName="/ppt/slides/slide23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137.xml"/>
  <Override ContentType="application/vnd.openxmlformats-officedocument.presentationml.slide+xml" PartName="/ppt/slides/slide110.xml"/>
  <Override ContentType="application/vnd.openxmlformats-officedocument.presentationml.slide+xml" PartName="/ppt/slides/slide250.xml"/>
  <Override ContentType="application/vnd.openxmlformats-officedocument.presentationml.slide+xml" PartName="/ppt/slides/slide153.xml"/>
  <Override ContentType="application/vnd.openxmlformats-officedocument.presentationml.slide+xml" PartName="/ppt/slides/slide248.xml"/>
  <Override ContentType="application/vnd.openxmlformats-officedocument.presentationml.slide+xml" PartName="/ppt/slides/slide67.xml"/>
  <Override ContentType="application/vnd.openxmlformats-officedocument.presentationml.slide+xml" PartName="/ppt/slides/slide196.xml"/>
  <Override ContentType="application/vnd.openxmlformats-officedocument.presentationml.slide+xml" PartName="/ppt/slides/slide171.xml"/>
  <Override ContentType="application/vnd.openxmlformats-officedocument.presentationml.slide+xml" PartName="/ppt/slides/slide259.xml"/>
  <Override ContentType="application/vnd.openxmlformats-officedocument.presentationml.slide+xml" PartName="/ppt/slides/slide49.xml"/>
  <Override ContentType="application/vnd.openxmlformats-officedocument.presentationml.slide+xml" PartName="/ppt/slides/slide216.xml"/>
  <Override ContentType="application/vnd.openxmlformats-officedocument.presentationml.slide+xml" PartName="/ppt/slides/slide83.xml"/>
  <Override ContentType="application/vnd.openxmlformats-officedocument.presentationml.slide+xml" PartName="/ppt/slides/slide6.xml"/>
  <Override ContentType="application/vnd.openxmlformats-officedocument.presentationml.slide+xml" PartName="/ppt/slides/slide264.xml"/>
  <Override ContentType="application/vnd.openxmlformats-officedocument.presentationml.slide+xml" PartName="/ppt/slides/slide119.xml"/>
  <Override ContentType="application/vnd.openxmlformats-officedocument.presentationml.slide+xml" PartName="/ppt/slides/slide40.xml"/>
  <Override ContentType="application/vnd.openxmlformats-officedocument.presentationml.slide+xml" PartName="/ppt/slides/slide221.xml"/>
  <Override ContentType="application/vnd.openxmlformats-officedocument.presentationml.slide+xml" PartName="/ppt/slides/slide73.xml"/>
  <Override ContentType="application/vnd.openxmlformats-officedocument.presentationml.slide+xml" PartName="/ppt/slides/slide169.xml"/>
  <Override ContentType="application/vnd.openxmlformats-officedocument.presentationml.slide+xml" PartName="/ppt/slides/slide258.xml"/>
  <Override ContentType="application/vnd.openxmlformats-officedocument.presentationml.slide+xml" PartName="/ppt/slides/slide30.xml"/>
  <Override ContentType="application/vnd.openxmlformats-officedocument.presentationml.slide+xml" PartName="/ppt/slides/slide126.xml"/>
  <Override ContentType="application/vnd.openxmlformats-officedocument.presentationml.slide+xml" PartName="/ppt/slides/slide186.xml"/>
  <Override ContentType="application/vnd.openxmlformats-officedocument.presentationml.slide+xml" PartName="/ppt/slides/slide215.xml"/>
  <Override ContentType="application/vnd.openxmlformats-officedocument.presentationml.slide+xml" PartName="/ppt/slides/slide109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222.xml"/>
  <Override ContentType="application/vnd.openxmlformats-officedocument.presentationml.slide+xml" PartName="/ppt/slides/slide205.xml"/>
  <Override ContentType="application/vnd.openxmlformats-officedocument.presentationml.slide+xml" PartName="/ppt/slides/slide160.xml"/>
  <Override ContentType="application/vnd.openxmlformats-officedocument.presentationml.slide+xml" PartName="/ppt/slides/slide232.xml"/>
  <Override ContentType="application/vnd.openxmlformats-officedocument.presentationml.slide+xml" PartName="/ppt/slides/slide100.xml"/>
  <Override ContentType="application/vnd.openxmlformats-officedocument.presentationml.slide+xml" PartName="/ppt/slides/slide90.xml"/>
  <Override ContentType="application/vnd.openxmlformats-officedocument.presentationml.slide+xml" PartName="/ppt/slides/slide143.xml"/>
  <Override ContentType="application/vnd.openxmlformats-officedocument.presentationml.slide+xml" PartName="/ppt/slides/slide275.xml"/>
  <Override ContentType="application/vnd.openxmlformats-officedocument.presentationml.slide+xml" PartName="/ppt/slides/slide132.xml"/>
  <Override ContentType="application/vnd.openxmlformats-officedocument.presentationml.slide+xml" PartName="/ppt/slides/slide62.xml"/>
  <Override ContentType="application/vnd.openxmlformats-officedocument.presentationml.slide+xml" PartName="/ppt/slides/slide175.xml"/>
  <Override ContentType="application/vnd.openxmlformats-officedocument.presentationml.slide+xml" PartName="/ppt/slides/slide269.xml"/>
  <Override ContentType="application/vnd.openxmlformats-officedocument.presentationml.slide+xml" PartName="/ppt/slides/slide1.xml"/>
  <Override ContentType="application/vnd.openxmlformats-officedocument.presentationml.slide+xml" PartName="/ppt/slides/slide192.xml"/>
  <Override ContentType="application/vnd.openxmlformats-officedocument.presentationml.slide+xml" PartName="/ppt/slides/slide45.xml"/>
  <Override ContentType="application/vnd.openxmlformats-officedocument.presentationml.slide+xml" PartName="/ppt/slides/slide226.xml"/>
  <Override ContentType="application/vnd.openxmlformats-officedocument.presentationml.slide+xml" PartName="/ppt/slides/slide28.xml"/>
  <Override ContentType="application/vnd.openxmlformats-officedocument.presentationml.slide+xml" PartName="/ppt/slides/slide209.xml"/>
  <Override ContentType="application/vnd.openxmlformats-officedocument.presentationml.slide+xml" PartName="/ppt/slides/slide200.xml"/>
  <Override ContentType="application/vnd.openxmlformats-officedocument.presentationml.slide+xml" PartName="/ppt/slides/slide243.xml"/>
  <Override ContentType="application/vnd.openxmlformats-officedocument.presentationml.slide+xml" PartName="/ppt/slides/slide88.xml"/>
  <Override ContentType="application/vnd.openxmlformats-officedocument.presentationml.slide+xml" PartName="/ppt/slides/slide158.xml"/>
  <Override ContentType="application/vnd.openxmlformats-officedocument.presentationml.slide+xml" PartName="/ppt/slides/slide115.xml"/>
  <Override ContentType="application/vnd.openxmlformats-officedocument.presentationml.slide+xml" PartName="/ppt/slides/slide260.xml"/>
  <Override ContentType="application/vnd.openxmlformats-officedocument.presentationml.slide+xml" PartName="/ppt/slides/slide3.xml"/>
  <Override ContentType="application/vnd.openxmlformats-officedocument.presentationml.slide+xml" PartName="/ppt/slides/slide182.xml"/>
  <Override ContentType="application/vnd.openxmlformats-officedocument.presentationml.slide+xml" PartName="/ppt/slides/slide17.xml"/>
  <Override ContentType="application/vnd.openxmlformats-officedocument.presentationml.slide+xml" PartName="/ppt/slides/slide138.xml"/>
  <Override ContentType="application/vnd.openxmlformats-officedocument.presentationml.slide+xml" PartName="/ppt/slides/slide271.xml"/>
  <Override ContentType="application/vnd.openxmlformats-officedocument.presentationml.slide+xml" PartName="/ppt/slides/slide25.xml"/>
  <Override ContentType="application/vnd.openxmlformats-officedocument.presentationml.slide+xml" PartName="/ppt/slides/slide174.xml"/>
  <Override ContentType="application/vnd.openxmlformats-officedocument.presentationml.slide+xml" PartName="/ppt/slides/slide190.xml"/>
  <Override ContentType="application/vnd.openxmlformats-officedocument.presentationml.slide+xml" PartName="/ppt/slides/slide227.xml"/>
  <Override ContentType="application/vnd.openxmlformats-officedocument.presentationml.slide+xml" PartName="/ppt/slides/slide33.xml"/>
  <Override ContentType="application/vnd.openxmlformats-officedocument.presentationml.slide+xml" PartName="/ppt/slides/slide219.xml"/>
  <Override ContentType="application/vnd.openxmlformats-officedocument.presentationml.slide+xml" PartName="/ppt/slides/slide68.xml"/>
  <Override ContentType="application/vnd.openxmlformats-officedocument.presentationml.slide+xml" PartName="/ppt/slides/slide170.xml"/>
  <Override ContentType="application/vnd.openxmlformats-officedocument.presentationml.slide+xml" PartName="/ppt/slides/slide204.xml"/>
  <Override ContentType="application/vnd.openxmlformats-officedocument.presentationml.slide+xml" PartName="/ppt/slides/slide247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123.xml"/>
  <Override ContentType="application/vnd.openxmlformats-officedocument.presentationml.slide+xml" PartName="/ppt/slides/slide220.xml"/>
  <Override ContentType="application/vnd.openxmlformats-officedocument.presentationml.slide+xml" PartName="/ppt/slides/slide263.xml"/>
  <Override ContentType="application/vnd.openxmlformats-officedocument.presentationml.slide+xml" PartName="/ppt/slides/slide166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235.xml"/>
  <Override ContentType="application/vnd.openxmlformats-officedocument.presentationml.slide+xml" PartName="/ppt/slides/slide278.xml"/>
  <Override ContentType="application/vnd.openxmlformats-officedocument.presentationml.slide+xml" PartName="/ppt/slides/slide154.xml"/>
  <Override ContentType="application/vnd.openxmlformats-officedocument.presentationml.slide+xml" PartName="/ppt/slides/slide197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251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3.xml"/>
  <Override ContentType="application/vnd.openxmlformats-officedocument.presentationml.slide+xml" PartName="/ppt/slides/slide266.xml"/>
  <Override ContentType="application/vnd.openxmlformats-officedocument.presentationml.slide+xml" PartName="/ppt/slides/slide240.xml"/>
  <Override ContentType="application/vnd.openxmlformats-officedocument.presentationml.slide+xml" PartName="/ppt/slides/slide22.xml"/>
  <Override ContentType="application/vnd.openxmlformats-officedocument.presentationml.slide+xml" PartName="/ppt/slides/slide185.xml"/>
  <Override ContentType="application/vnd.openxmlformats-officedocument.presentationml.slide+xml" PartName="/ppt/slides/slide231.xml"/>
  <Override ContentType="application/vnd.openxmlformats-officedocument.presentationml.slide+xml" PartName="/ppt/slides/slide65.xml"/>
  <Override ContentType="application/vnd.openxmlformats-officedocument.presentationml.slide+xml" PartName="/ppt/slides/slide118.xml"/>
  <Override ContentType="application/vnd.openxmlformats-officedocument.presentationml.slide+xml" PartName="/ppt/slides/slide274.xml"/>
  <Override ContentType="application/vnd.openxmlformats-officedocument.presentationml.slide+xml" PartName="/ppt/slides/slide142.xml"/>
  <Override ContentType="application/vnd.openxmlformats-officedocument.presentationml.slide+xml" PartName="/ppt/slides/slide72.xml"/>
  <Override ContentType="application/vnd.openxmlformats-officedocument.presentationml.slide+xml" PartName="/ppt/slides/slide135.xml"/>
  <Override ContentType="application/vnd.openxmlformats-officedocument.presentationml.slide+xml" PartName="/ppt/slides/slide178.xml"/>
  <Override ContentType="application/vnd.openxmlformats-officedocument.presentationml.slide+xml" PartName="/ppt/slides/slide29.xml"/>
  <Override ContentType="application/vnd.openxmlformats-officedocument.presentationml.slide+xml" PartName="/ppt/slides/slide212.xml"/>
  <Override ContentType="application/vnd.openxmlformats-officedocument.presentationml.slide+xml" PartName="/ppt/slides/slide255.xml"/>
  <Override ContentType="application/vnd.openxmlformats-officedocument.presentationml.slide+xml" PartName="/ppt/slides/slide76.xml"/>
  <Override ContentType="application/vnd.openxmlformats-officedocument.presentationml.slide+xml" PartName="/ppt/slides/slide131.xml"/>
  <Override ContentType="application/vnd.openxmlformats-officedocument.presentationml.slide+xml" PartName="/ppt/slides/slide93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114.xml"/>
  <Override ContentType="application/vnd.openxmlformats-officedocument.presentationml.slide+xml" PartName="/ppt/slides/slide163.xml"/>
  <Override ContentType="application/vnd.openxmlformats-officedocument.presentationml.slide+xml" PartName="/ppt/slides/slide127.xml"/>
  <Override ContentType="application/vnd.openxmlformats-officedocument.presentationml.slide+xml" PartName="/ppt/slides/slide146.xml"/>
  <Override ContentType="application/vnd.openxmlformats-officedocument.presentationml.slide+xml" PartName="/ppt/slides/slide150.xml"/>
  <Override ContentType="application/vnd.openxmlformats-officedocument.presentationml.slide+xml" PartName="/ppt/slides/slide189.xml"/>
  <Override ContentType="application/vnd.openxmlformats-officedocument.presentationml.slide+xml" PartName="/ppt/slides/slide120.xml"/>
  <Override ContentType="application/vnd.openxmlformats-officedocument.presentationml.slide+xml" PartName="/ppt/slides/slide87.xml"/>
  <Override ContentType="application/vnd.openxmlformats-officedocument.presentationml.slide+xml" PartName="/ppt/slides/slide57.xml"/>
  <Override ContentType="application/vnd.openxmlformats-officedocument.presentationml.slide+xml" PartName="/ppt/slides/slide238.xml"/>
  <Override ContentType="application/vnd.openxmlformats-officedocument.presentationml.slide+xml" PartName="/ppt/slides/slide44.xml"/>
  <Override ContentType="application/vnd.openxmlformats-officedocument.presentationml.slide+xml" PartName="/ppt/slides/slide193.xml"/>
  <Override ContentType="application/vnd.openxmlformats-officedocument.presentationml.slide+xml" PartName="/ppt/slides/slide208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228.xml"/>
  <Override ContentType="application/vnd.openxmlformats-officedocument.presentationml.slide+xml" PartName="/ppt/slides/slide139.xml"/>
  <Override ContentType="application/vnd.openxmlformats-officedocument.presentationml.slide+xml" PartName="/ppt/slides/slide60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198.xml"/>
  <Override ContentType="application/vnd.openxmlformats-officedocument.presentationml.slide+xml" PartName="/ppt/slides/slide15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218.xml"/>
  <Override ContentType="application/vnd.openxmlformats-officedocument.presentationml.slide+xml" PartName="/ppt/slides/slide130.xml"/>
  <Override ContentType="application/vnd.openxmlformats-officedocument.presentationml.slide+xml" PartName="/ppt/slides/slide173.xml"/>
  <Override ContentType="application/vnd.openxmlformats-officedocument.presentationml.slide+xml" PartName="/ppt/slides/slide16.xml"/>
  <Override ContentType="application/vnd.openxmlformats-officedocument.presentationml.slide+xml" PartName="/ppt/slides/slide262.xml"/>
  <Override ContentType="application/vnd.openxmlformats-officedocument.presentationml.slide+xml" PartName="/ppt/slides/slide97.xml"/>
  <Override ContentType="application/vnd.openxmlformats-officedocument.presentationml.slide+xml" PartName="/ppt/slides/slide140.xml"/>
  <Override ContentType="application/vnd.openxmlformats-officedocument.presentationml.slide+xml" PartName="/ppt/slides/slide277.xml"/>
  <Override ContentType="application/vnd.openxmlformats-officedocument.presentationml.slide+xml" PartName="/ppt/slides/slide11.xml"/>
  <Override ContentType="application/vnd.openxmlformats-officedocument.presentationml.slide+xml" PartName="/ppt/slides/slide280.xml"/>
  <Override ContentType="application/vnd.openxmlformats-officedocument.presentationml.slide+xml" PartName="/ppt/slides/slide183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246.xml"/>
  <Override ContentType="application/vnd.openxmlformats-officedocument.presentationml.slide+xml" PartName="/ppt/slides/slide149.xml"/>
  <Override ContentType="application/vnd.openxmlformats-officedocument.presentationml.slide+xml" PartName="/ppt/slides/slide203.xml"/>
  <Override ContentType="application/vnd.openxmlformats-officedocument.presentationml.slide+xml" PartName="/ppt/slides/slide252.xml"/>
  <Override ContentType="application/vnd.openxmlformats-officedocument.presentationml.slide+xml" PartName="/ppt/slides/slide124.xml"/>
  <Override ContentType="application/vnd.openxmlformats-officedocument.presentationml.slide+xml" PartName="/ppt/slides/slide106.xml"/>
  <Override ContentType="application/vnd.openxmlformats-officedocument.presentationml.slide+xml" PartName="/ppt/slides/slide167.xml"/>
  <Override ContentType="application/vnd.openxmlformats-officedocument.presentationml.slide+xml" PartName="/ppt/slides/slide70.xml"/>
  <Override ContentType="application/vnd.openxmlformats-officedocument.presentationml.slide+xml" PartName="/ppt/slides/slide234.xml"/>
  <Override ContentType="application/vnd.openxmlformats-officedocument.presentationml.slide+xml" PartName="/ppt/slides/slide194.xml"/>
  <Override ContentType="application/vnd.openxmlformats-officedocument.presentationml.slide+xml" PartName="/ppt/slides/slide151.xml"/>
  <Override ContentType="application/vnd.openxmlformats-officedocument.presentationml.slide+xml" PartName="/ppt/slides/slide177.xml"/>
  <Override ContentType="application/vnd.openxmlformats-officedocument.presentationml.slide+xml" PartName="/ppt/slides/slide134.xml"/>
  <Override ContentType="application/vnd.openxmlformats-officedocument.presentationml.slide+xml" PartName="/ppt/slides/slide207.xml"/>
  <Override ContentType="application/vnd.openxmlformats-officedocument.presentationml.slide+xml" PartName="/ppt/slides/slide224.xml"/>
  <Override ContentType="application/vnd.openxmlformats-officedocument.presentationml.slide+xml" PartName="/ppt/slides/slide47.xml"/>
  <Override ContentType="application/vnd.openxmlformats-officedocument.presentationml.slide+xml" PartName="/ppt/slides/slide267.xml"/>
  <Override ContentType="application/vnd.openxmlformats-officedocument.presentationml.slide+xml" PartName="/ppt/slides/slide241.xml"/>
  <Override ContentType="application/vnd.openxmlformats-officedocument.presentationml.slide+xml" PartName="/ppt/slides/slide21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8.xml"/>
  <Override ContentType="application/vnd.openxmlformats-officedocument.presentationml.slide+xml" PartName="/ppt/slides/slide117.xml"/>
  <Override ContentType="application/vnd.openxmlformats-officedocument.presentationml.slide+xml" PartName="/ppt/slides/slide145.xml"/>
  <Override ContentType="application/vnd.openxmlformats-officedocument.presentationml.slide+xml" PartName="/ppt/slides/slide188.xml"/>
  <Override ContentType="application/vnd.openxmlformats-officedocument.presentationml.slide+xml" PartName="/ppt/slides/slide162.xml"/>
  <Override ContentType="application/vnd.openxmlformats-officedocument.presentationml.slide+xml" PartName="/ppt/slides/slide32.xml"/>
  <Override ContentType="application/vnd.openxmlformats-officedocument.presentationml.slide+xml" PartName="/ppt/slides/slide75.xml"/>
  <Override ContentType="application/vnd.openxmlformats-officedocument.presentationml.slide+xml" PartName="/ppt/slides/slide213.xml"/>
  <Override ContentType="application/vnd.openxmlformats-officedocument.presentationml.slide+xml" PartName="/ppt/slides/slide58.xml"/>
  <Override ContentType="application/vnd.openxmlformats-officedocument.presentationml.slide+xml" PartName="/ppt/slides/slide239.xml"/>
  <Override ContentType="application/vnd.openxmlformats-officedocument.presentationml.slide+xml" PartName="/ppt/slides/slide15.xml"/>
  <Override ContentType="application/vnd.openxmlformats-officedocument.presentationml.slide+xml" PartName="/ppt/slides/slide230.xml"/>
  <Override ContentType="application/vnd.openxmlformats-officedocument.presentationml.slide+xml" PartName="/ppt/slides/slide256.xml"/>
  <Override ContentType="application/vnd.openxmlformats-officedocument.presentationml.slide+xml" PartName="/ppt/slides/slide128.xml"/>
  <Override ContentType="application/vnd.openxmlformats-officedocument.presentationml.slide+xml" PartName="/ppt/slides/slide273.xml"/>
  <Override ContentType="application/vnd.openxmlformats-officedocument.presentationml.slide+xml" PartName="/ppt/slides/slide92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  <p:sldId id="347" r:id="rId98"/>
    <p:sldId id="348" r:id="rId99"/>
    <p:sldId id="349" r:id="rId100"/>
    <p:sldId id="350" r:id="rId101"/>
    <p:sldId id="351" r:id="rId102"/>
    <p:sldId id="352" r:id="rId103"/>
    <p:sldId id="353" r:id="rId104"/>
    <p:sldId id="354" r:id="rId105"/>
    <p:sldId id="355" r:id="rId106"/>
    <p:sldId id="356" r:id="rId107"/>
    <p:sldId id="357" r:id="rId108"/>
    <p:sldId id="358" r:id="rId109"/>
    <p:sldId id="359" r:id="rId110"/>
    <p:sldId id="360" r:id="rId111"/>
    <p:sldId id="361" r:id="rId112"/>
    <p:sldId id="362" r:id="rId113"/>
    <p:sldId id="363" r:id="rId114"/>
    <p:sldId id="364" r:id="rId115"/>
    <p:sldId id="365" r:id="rId116"/>
    <p:sldId id="366" r:id="rId117"/>
    <p:sldId id="367" r:id="rId118"/>
    <p:sldId id="368" r:id="rId119"/>
    <p:sldId id="369" r:id="rId120"/>
    <p:sldId id="370" r:id="rId121"/>
    <p:sldId id="371" r:id="rId122"/>
    <p:sldId id="372" r:id="rId123"/>
    <p:sldId id="373" r:id="rId124"/>
    <p:sldId id="374" r:id="rId125"/>
    <p:sldId id="375" r:id="rId126"/>
    <p:sldId id="376" r:id="rId127"/>
    <p:sldId id="377" r:id="rId128"/>
    <p:sldId id="378" r:id="rId129"/>
    <p:sldId id="379" r:id="rId130"/>
    <p:sldId id="380" r:id="rId131"/>
    <p:sldId id="381" r:id="rId132"/>
    <p:sldId id="382" r:id="rId133"/>
    <p:sldId id="383" r:id="rId134"/>
    <p:sldId id="384" r:id="rId135"/>
    <p:sldId id="385" r:id="rId136"/>
    <p:sldId id="386" r:id="rId137"/>
    <p:sldId id="387" r:id="rId138"/>
    <p:sldId id="388" r:id="rId139"/>
    <p:sldId id="389" r:id="rId140"/>
    <p:sldId id="390" r:id="rId141"/>
    <p:sldId id="391" r:id="rId142"/>
    <p:sldId id="392" r:id="rId143"/>
    <p:sldId id="393" r:id="rId144"/>
    <p:sldId id="394" r:id="rId145"/>
    <p:sldId id="395" r:id="rId146"/>
    <p:sldId id="396" r:id="rId147"/>
    <p:sldId id="397" r:id="rId148"/>
    <p:sldId id="398" r:id="rId149"/>
    <p:sldId id="399" r:id="rId150"/>
    <p:sldId id="400" r:id="rId151"/>
    <p:sldId id="401" r:id="rId152"/>
    <p:sldId id="402" r:id="rId153"/>
    <p:sldId id="403" r:id="rId154"/>
    <p:sldId id="404" r:id="rId155"/>
    <p:sldId id="405" r:id="rId156"/>
    <p:sldId id="406" r:id="rId157"/>
    <p:sldId id="407" r:id="rId158"/>
    <p:sldId id="408" r:id="rId159"/>
    <p:sldId id="409" r:id="rId160"/>
    <p:sldId id="410" r:id="rId161"/>
    <p:sldId id="411" r:id="rId162"/>
    <p:sldId id="412" r:id="rId163"/>
    <p:sldId id="413" r:id="rId164"/>
    <p:sldId id="414" r:id="rId165"/>
    <p:sldId id="415" r:id="rId166"/>
    <p:sldId id="416" r:id="rId167"/>
    <p:sldId id="417" r:id="rId168"/>
    <p:sldId id="418" r:id="rId169"/>
    <p:sldId id="419" r:id="rId170"/>
    <p:sldId id="420" r:id="rId171"/>
    <p:sldId id="421" r:id="rId172"/>
    <p:sldId id="422" r:id="rId173"/>
    <p:sldId id="423" r:id="rId174"/>
    <p:sldId id="424" r:id="rId175"/>
    <p:sldId id="425" r:id="rId176"/>
    <p:sldId id="426" r:id="rId177"/>
    <p:sldId id="427" r:id="rId178"/>
    <p:sldId id="428" r:id="rId179"/>
    <p:sldId id="429" r:id="rId180"/>
    <p:sldId id="430" r:id="rId181"/>
    <p:sldId id="431" r:id="rId182"/>
    <p:sldId id="432" r:id="rId183"/>
    <p:sldId id="433" r:id="rId184"/>
    <p:sldId id="434" r:id="rId185"/>
    <p:sldId id="435" r:id="rId186"/>
    <p:sldId id="436" r:id="rId187"/>
    <p:sldId id="437" r:id="rId188"/>
    <p:sldId id="438" r:id="rId189"/>
    <p:sldId id="439" r:id="rId190"/>
    <p:sldId id="440" r:id="rId191"/>
    <p:sldId id="441" r:id="rId192"/>
    <p:sldId id="442" r:id="rId193"/>
    <p:sldId id="443" r:id="rId194"/>
    <p:sldId id="444" r:id="rId195"/>
    <p:sldId id="445" r:id="rId196"/>
    <p:sldId id="446" r:id="rId197"/>
    <p:sldId id="447" r:id="rId198"/>
    <p:sldId id="448" r:id="rId199"/>
    <p:sldId id="449" r:id="rId200"/>
    <p:sldId id="450" r:id="rId201"/>
    <p:sldId id="451" r:id="rId202"/>
    <p:sldId id="452" r:id="rId203"/>
    <p:sldId id="453" r:id="rId204"/>
    <p:sldId id="454" r:id="rId205"/>
    <p:sldId id="455" r:id="rId206"/>
    <p:sldId id="456" r:id="rId207"/>
    <p:sldId id="457" r:id="rId208"/>
    <p:sldId id="458" r:id="rId209"/>
    <p:sldId id="459" r:id="rId210"/>
    <p:sldId id="460" r:id="rId211"/>
    <p:sldId id="461" r:id="rId212"/>
    <p:sldId id="462" r:id="rId213"/>
    <p:sldId id="463" r:id="rId214"/>
    <p:sldId id="464" r:id="rId215"/>
    <p:sldId id="465" r:id="rId216"/>
    <p:sldId id="466" r:id="rId217"/>
    <p:sldId id="467" r:id="rId218"/>
    <p:sldId id="468" r:id="rId219"/>
    <p:sldId id="469" r:id="rId220"/>
    <p:sldId id="470" r:id="rId221"/>
    <p:sldId id="471" r:id="rId222"/>
    <p:sldId id="472" r:id="rId223"/>
    <p:sldId id="473" r:id="rId224"/>
    <p:sldId id="474" r:id="rId225"/>
    <p:sldId id="475" r:id="rId226"/>
    <p:sldId id="476" r:id="rId227"/>
    <p:sldId id="477" r:id="rId228"/>
    <p:sldId id="478" r:id="rId229"/>
    <p:sldId id="479" r:id="rId230"/>
    <p:sldId id="480" r:id="rId231"/>
    <p:sldId id="481" r:id="rId232"/>
    <p:sldId id="482" r:id="rId233"/>
    <p:sldId id="483" r:id="rId234"/>
    <p:sldId id="484" r:id="rId235"/>
    <p:sldId id="485" r:id="rId236"/>
    <p:sldId id="486" r:id="rId237"/>
    <p:sldId id="487" r:id="rId238"/>
    <p:sldId id="488" r:id="rId239"/>
    <p:sldId id="489" r:id="rId240"/>
    <p:sldId id="490" r:id="rId241"/>
    <p:sldId id="491" r:id="rId242"/>
    <p:sldId id="492" r:id="rId243"/>
    <p:sldId id="493" r:id="rId244"/>
    <p:sldId id="494" r:id="rId245"/>
    <p:sldId id="495" r:id="rId246"/>
    <p:sldId id="496" r:id="rId247"/>
    <p:sldId id="497" r:id="rId248"/>
    <p:sldId id="498" r:id="rId249"/>
    <p:sldId id="499" r:id="rId250"/>
    <p:sldId id="500" r:id="rId251"/>
    <p:sldId id="501" r:id="rId252"/>
    <p:sldId id="502" r:id="rId253"/>
    <p:sldId id="503" r:id="rId254"/>
    <p:sldId id="504" r:id="rId255"/>
    <p:sldId id="505" r:id="rId256"/>
    <p:sldId id="506" r:id="rId257"/>
    <p:sldId id="507" r:id="rId258"/>
    <p:sldId id="508" r:id="rId259"/>
    <p:sldId id="509" r:id="rId260"/>
    <p:sldId id="510" r:id="rId261"/>
    <p:sldId id="511" r:id="rId262"/>
    <p:sldId id="512" r:id="rId263"/>
    <p:sldId id="513" r:id="rId264"/>
    <p:sldId id="514" r:id="rId265"/>
    <p:sldId id="515" r:id="rId266"/>
    <p:sldId id="516" r:id="rId267"/>
    <p:sldId id="517" r:id="rId268"/>
    <p:sldId id="518" r:id="rId269"/>
    <p:sldId id="519" r:id="rId270"/>
    <p:sldId id="520" r:id="rId271"/>
    <p:sldId id="521" r:id="rId272"/>
    <p:sldId id="522" r:id="rId273"/>
    <p:sldId id="523" r:id="rId274"/>
    <p:sldId id="524" r:id="rId275"/>
    <p:sldId id="525" r:id="rId276"/>
    <p:sldId id="526" r:id="rId277"/>
    <p:sldId id="527" r:id="rId278"/>
    <p:sldId id="528" r:id="rId279"/>
    <p:sldId id="529" r:id="rId280"/>
    <p:sldId id="530" r:id="rId281"/>
    <p:sldId id="531" r:id="rId282"/>
    <p:sldId id="532" r:id="rId283"/>
    <p:sldId id="533" r:id="rId284"/>
    <p:sldId id="534" r:id="rId285"/>
    <p:sldId id="535" r:id="rId286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GoogleSlidesCustomDataVersion2">
      <go:slidesCustomData xmlns:go="http://customooxmlschemas.google.com/" r:id="rId287" roundtripDataSignature="AMtx7mgp4rJyABoz87jk26GEQANffQutJ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EA376D12-BC18-4A7B-87E2-2559931CFF0C}">
  <a:tblStyle styleId="{EA376D12-BC18-4A7B-87E2-2559931CFF0C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190" Type="http://schemas.openxmlformats.org/officeDocument/2006/relationships/slide" Target="slides/slide18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194" Type="http://schemas.openxmlformats.org/officeDocument/2006/relationships/slide" Target="slides/slide188.xml"/><Relationship Id="rId43" Type="http://schemas.openxmlformats.org/officeDocument/2006/relationships/slide" Target="slides/slide37.xml"/><Relationship Id="rId193" Type="http://schemas.openxmlformats.org/officeDocument/2006/relationships/slide" Target="slides/slide187.xml"/><Relationship Id="rId46" Type="http://schemas.openxmlformats.org/officeDocument/2006/relationships/slide" Target="slides/slide40.xml"/><Relationship Id="rId192" Type="http://schemas.openxmlformats.org/officeDocument/2006/relationships/slide" Target="slides/slide186.xml"/><Relationship Id="rId45" Type="http://schemas.openxmlformats.org/officeDocument/2006/relationships/slide" Target="slides/slide39.xml"/><Relationship Id="rId191" Type="http://schemas.openxmlformats.org/officeDocument/2006/relationships/slide" Target="slides/slide185.xml"/><Relationship Id="rId48" Type="http://schemas.openxmlformats.org/officeDocument/2006/relationships/slide" Target="slides/slide42.xml"/><Relationship Id="rId187" Type="http://schemas.openxmlformats.org/officeDocument/2006/relationships/slide" Target="slides/slide181.xml"/><Relationship Id="rId47" Type="http://schemas.openxmlformats.org/officeDocument/2006/relationships/slide" Target="slides/slide41.xml"/><Relationship Id="rId186" Type="http://schemas.openxmlformats.org/officeDocument/2006/relationships/slide" Target="slides/slide180.xml"/><Relationship Id="rId185" Type="http://schemas.openxmlformats.org/officeDocument/2006/relationships/slide" Target="slides/slide179.xml"/><Relationship Id="rId49" Type="http://schemas.openxmlformats.org/officeDocument/2006/relationships/slide" Target="slides/slide43.xml"/><Relationship Id="rId184" Type="http://schemas.openxmlformats.org/officeDocument/2006/relationships/slide" Target="slides/slide178.xml"/><Relationship Id="rId189" Type="http://schemas.openxmlformats.org/officeDocument/2006/relationships/slide" Target="slides/slide183.xml"/><Relationship Id="rId188" Type="http://schemas.openxmlformats.org/officeDocument/2006/relationships/slide" Target="slides/slide18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183" Type="http://schemas.openxmlformats.org/officeDocument/2006/relationships/slide" Target="slides/slide177.xml"/><Relationship Id="rId32" Type="http://schemas.openxmlformats.org/officeDocument/2006/relationships/slide" Target="slides/slide26.xml"/><Relationship Id="rId182" Type="http://schemas.openxmlformats.org/officeDocument/2006/relationships/slide" Target="slides/slide176.xml"/><Relationship Id="rId35" Type="http://schemas.openxmlformats.org/officeDocument/2006/relationships/slide" Target="slides/slide29.xml"/><Relationship Id="rId181" Type="http://schemas.openxmlformats.org/officeDocument/2006/relationships/slide" Target="slides/slide175.xml"/><Relationship Id="rId34" Type="http://schemas.openxmlformats.org/officeDocument/2006/relationships/slide" Target="slides/slide28.xml"/><Relationship Id="rId180" Type="http://schemas.openxmlformats.org/officeDocument/2006/relationships/slide" Target="slides/slide174.xml"/><Relationship Id="rId37" Type="http://schemas.openxmlformats.org/officeDocument/2006/relationships/slide" Target="slides/slide31.xml"/><Relationship Id="rId176" Type="http://schemas.openxmlformats.org/officeDocument/2006/relationships/slide" Target="slides/slide170.xml"/><Relationship Id="rId36" Type="http://schemas.openxmlformats.org/officeDocument/2006/relationships/slide" Target="slides/slide30.xml"/><Relationship Id="rId175" Type="http://schemas.openxmlformats.org/officeDocument/2006/relationships/slide" Target="slides/slide169.xml"/><Relationship Id="rId39" Type="http://schemas.openxmlformats.org/officeDocument/2006/relationships/slide" Target="slides/slide33.xml"/><Relationship Id="rId174" Type="http://schemas.openxmlformats.org/officeDocument/2006/relationships/slide" Target="slides/slide168.xml"/><Relationship Id="rId38" Type="http://schemas.openxmlformats.org/officeDocument/2006/relationships/slide" Target="slides/slide32.xml"/><Relationship Id="rId173" Type="http://schemas.openxmlformats.org/officeDocument/2006/relationships/slide" Target="slides/slide167.xml"/><Relationship Id="rId179" Type="http://schemas.openxmlformats.org/officeDocument/2006/relationships/slide" Target="slides/slide173.xml"/><Relationship Id="rId178" Type="http://schemas.openxmlformats.org/officeDocument/2006/relationships/slide" Target="slides/slide172.xml"/><Relationship Id="rId177" Type="http://schemas.openxmlformats.org/officeDocument/2006/relationships/slide" Target="slides/slide171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98" Type="http://schemas.openxmlformats.org/officeDocument/2006/relationships/slide" Target="slides/slide192.xml"/><Relationship Id="rId14" Type="http://schemas.openxmlformats.org/officeDocument/2006/relationships/slide" Target="slides/slide8.xml"/><Relationship Id="rId197" Type="http://schemas.openxmlformats.org/officeDocument/2006/relationships/slide" Target="slides/slide191.xml"/><Relationship Id="rId17" Type="http://schemas.openxmlformats.org/officeDocument/2006/relationships/slide" Target="slides/slide11.xml"/><Relationship Id="rId196" Type="http://schemas.openxmlformats.org/officeDocument/2006/relationships/slide" Target="slides/slide190.xml"/><Relationship Id="rId16" Type="http://schemas.openxmlformats.org/officeDocument/2006/relationships/slide" Target="slides/slide10.xml"/><Relationship Id="rId195" Type="http://schemas.openxmlformats.org/officeDocument/2006/relationships/slide" Target="slides/slide189.xml"/><Relationship Id="rId19" Type="http://schemas.openxmlformats.org/officeDocument/2006/relationships/slide" Target="slides/slide13.xml"/><Relationship Id="rId18" Type="http://schemas.openxmlformats.org/officeDocument/2006/relationships/slide" Target="slides/slide12.xml"/><Relationship Id="rId199" Type="http://schemas.openxmlformats.org/officeDocument/2006/relationships/slide" Target="slides/slide193.xml"/><Relationship Id="rId84" Type="http://schemas.openxmlformats.org/officeDocument/2006/relationships/slide" Target="slides/slide78.xml"/><Relationship Id="rId83" Type="http://schemas.openxmlformats.org/officeDocument/2006/relationships/slide" Target="slides/slide77.xml"/><Relationship Id="rId86" Type="http://schemas.openxmlformats.org/officeDocument/2006/relationships/slide" Target="slides/slide80.xml"/><Relationship Id="rId85" Type="http://schemas.openxmlformats.org/officeDocument/2006/relationships/slide" Target="slides/slide79.xml"/><Relationship Id="rId88" Type="http://schemas.openxmlformats.org/officeDocument/2006/relationships/slide" Target="slides/slide82.xml"/><Relationship Id="rId150" Type="http://schemas.openxmlformats.org/officeDocument/2006/relationships/slide" Target="slides/slide144.xml"/><Relationship Id="rId271" Type="http://schemas.openxmlformats.org/officeDocument/2006/relationships/slide" Target="slides/slide265.xml"/><Relationship Id="rId87" Type="http://schemas.openxmlformats.org/officeDocument/2006/relationships/slide" Target="slides/slide81.xml"/><Relationship Id="rId270" Type="http://schemas.openxmlformats.org/officeDocument/2006/relationships/slide" Target="slides/slide264.xml"/><Relationship Id="rId89" Type="http://schemas.openxmlformats.org/officeDocument/2006/relationships/slide" Target="slides/slide83.xml"/><Relationship Id="rId80" Type="http://schemas.openxmlformats.org/officeDocument/2006/relationships/slide" Target="slides/slide74.xml"/><Relationship Id="rId82" Type="http://schemas.openxmlformats.org/officeDocument/2006/relationships/slide" Target="slides/slide76.xml"/><Relationship Id="rId81" Type="http://schemas.openxmlformats.org/officeDocument/2006/relationships/slide" Target="slides/slide75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149" Type="http://schemas.openxmlformats.org/officeDocument/2006/relationships/slide" Target="slides/slide143.xml"/><Relationship Id="rId4" Type="http://schemas.openxmlformats.org/officeDocument/2006/relationships/tableStyles" Target="tableStyles.xml"/><Relationship Id="rId148" Type="http://schemas.openxmlformats.org/officeDocument/2006/relationships/slide" Target="slides/slide142.xml"/><Relationship Id="rId269" Type="http://schemas.openxmlformats.org/officeDocument/2006/relationships/slide" Target="slides/slide263.xml"/><Relationship Id="rId9" Type="http://schemas.openxmlformats.org/officeDocument/2006/relationships/slide" Target="slides/slide3.xml"/><Relationship Id="rId143" Type="http://schemas.openxmlformats.org/officeDocument/2006/relationships/slide" Target="slides/slide137.xml"/><Relationship Id="rId264" Type="http://schemas.openxmlformats.org/officeDocument/2006/relationships/slide" Target="slides/slide258.xml"/><Relationship Id="rId142" Type="http://schemas.openxmlformats.org/officeDocument/2006/relationships/slide" Target="slides/slide136.xml"/><Relationship Id="rId263" Type="http://schemas.openxmlformats.org/officeDocument/2006/relationships/slide" Target="slides/slide257.xml"/><Relationship Id="rId141" Type="http://schemas.openxmlformats.org/officeDocument/2006/relationships/slide" Target="slides/slide135.xml"/><Relationship Id="rId262" Type="http://schemas.openxmlformats.org/officeDocument/2006/relationships/slide" Target="slides/slide256.xml"/><Relationship Id="rId140" Type="http://schemas.openxmlformats.org/officeDocument/2006/relationships/slide" Target="slides/slide134.xml"/><Relationship Id="rId261" Type="http://schemas.openxmlformats.org/officeDocument/2006/relationships/slide" Target="slides/slide255.xml"/><Relationship Id="rId5" Type="http://schemas.openxmlformats.org/officeDocument/2006/relationships/slideMaster" Target="slideMasters/slideMaster1.xml"/><Relationship Id="rId147" Type="http://schemas.openxmlformats.org/officeDocument/2006/relationships/slide" Target="slides/slide141.xml"/><Relationship Id="rId268" Type="http://schemas.openxmlformats.org/officeDocument/2006/relationships/slide" Target="slides/slide262.xml"/><Relationship Id="rId6" Type="http://schemas.openxmlformats.org/officeDocument/2006/relationships/notesMaster" Target="notesMasters/notesMaster1.xml"/><Relationship Id="rId146" Type="http://schemas.openxmlformats.org/officeDocument/2006/relationships/slide" Target="slides/slide140.xml"/><Relationship Id="rId267" Type="http://schemas.openxmlformats.org/officeDocument/2006/relationships/slide" Target="slides/slide261.xml"/><Relationship Id="rId7" Type="http://schemas.openxmlformats.org/officeDocument/2006/relationships/slide" Target="slides/slide1.xml"/><Relationship Id="rId145" Type="http://schemas.openxmlformats.org/officeDocument/2006/relationships/slide" Target="slides/slide139.xml"/><Relationship Id="rId266" Type="http://schemas.openxmlformats.org/officeDocument/2006/relationships/slide" Target="slides/slide260.xml"/><Relationship Id="rId8" Type="http://schemas.openxmlformats.org/officeDocument/2006/relationships/slide" Target="slides/slide2.xml"/><Relationship Id="rId144" Type="http://schemas.openxmlformats.org/officeDocument/2006/relationships/slide" Target="slides/slide138.xml"/><Relationship Id="rId265" Type="http://schemas.openxmlformats.org/officeDocument/2006/relationships/slide" Target="slides/slide259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75" Type="http://schemas.openxmlformats.org/officeDocument/2006/relationships/slide" Target="slides/slide69.xml"/><Relationship Id="rId74" Type="http://schemas.openxmlformats.org/officeDocument/2006/relationships/slide" Target="slides/slide68.xml"/><Relationship Id="rId77" Type="http://schemas.openxmlformats.org/officeDocument/2006/relationships/slide" Target="slides/slide71.xml"/><Relationship Id="rId260" Type="http://schemas.openxmlformats.org/officeDocument/2006/relationships/slide" Target="slides/slide254.xml"/><Relationship Id="rId76" Type="http://schemas.openxmlformats.org/officeDocument/2006/relationships/slide" Target="slides/slide70.xml"/><Relationship Id="rId79" Type="http://schemas.openxmlformats.org/officeDocument/2006/relationships/slide" Target="slides/slide73.xml"/><Relationship Id="rId78" Type="http://schemas.openxmlformats.org/officeDocument/2006/relationships/slide" Target="slides/slide72.xml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139" Type="http://schemas.openxmlformats.org/officeDocument/2006/relationships/slide" Target="slides/slide133.xml"/><Relationship Id="rId138" Type="http://schemas.openxmlformats.org/officeDocument/2006/relationships/slide" Target="slides/slide132.xml"/><Relationship Id="rId259" Type="http://schemas.openxmlformats.org/officeDocument/2006/relationships/slide" Target="slides/slide253.xml"/><Relationship Id="rId137" Type="http://schemas.openxmlformats.org/officeDocument/2006/relationships/slide" Target="slides/slide131.xml"/><Relationship Id="rId258" Type="http://schemas.openxmlformats.org/officeDocument/2006/relationships/slide" Target="slides/slide252.xml"/><Relationship Id="rId132" Type="http://schemas.openxmlformats.org/officeDocument/2006/relationships/slide" Target="slides/slide126.xml"/><Relationship Id="rId253" Type="http://schemas.openxmlformats.org/officeDocument/2006/relationships/slide" Target="slides/slide247.xml"/><Relationship Id="rId131" Type="http://schemas.openxmlformats.org/officeDocument/2006/relationships/slide" Target="slides/slide125.xml"/><Relationship Id="rId252" Type="http://schemas.openxmlformats.org/officeDocument/2006/relationships/slide" Target="slides/slide246.xml"/><Relationship Id="rId130" Type="http://schemas.openxmlformats.org/officeDocument/2006/relationships/slide" Target="slides/slide124.xml"/><Relationship Id="rId251" Type="http://schemas.openxmlformats.org/officeDocument/2006/relationships/slide" Target="slides/slide245.xml"/><Relationship Id="rId250" Type="http://schemas.openxmlformats.org/officeDocument/2006/relationships/slide" Target="slides/slide244.xml"/><Relationship Id="rId136" Type="http://schemas.openxmlformats.org/officeDocument/2006/relationships/slide" Target="slides/slide130.xml"/><Relationship Id="rId257" Type="http://schemas.openxmlformats.org/officeDocument/2006/relationships/slide" Target="slides/slide251.xml"/><Relationship Id="rId135" Type="http://schemas.openxmlformats.org/officeDocument/2006/relationships/slide" Target="slides/slide129.xml"/><Relationship Id="rId256" Type="http://schemas.openxmlformats.org/officeDocument/2006/relationships/slide" Target="slides/slide250.xml"/><Relationship Id="rId134" Type="http://schemas.openxmlformats.org/officeDocument/2006/relationships/slide" Target="slides/slide128.xml"/><Relationship Id="rId255" Type="http://schemas.openxmlformats.org/officeDocument/2006/relationships/slide" Target="slides/slide249.xml"/><Relationship Id="rId133" Type="http://schemas.openxmlformats.org/officeDocument/2006/relationships/slide" Target="slides/slide127.xml"/><Relationship Id="rId254" Type="http://schemas.openxmlformats.org/officeDocument/2006/relationships/slide" Target="slides/slide248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66" Type="http://schemas.openxmlformats.org/officeDocument/2006/relationships/slide" Target="slides/slide60.xml"/><Relationship Id="rId172" Type="http://schemas.openxmlformats.org/officeDocument/2006/relationships/slide" Target="slides/slide166.xml"/><Relationship Id="rId65" Type="http://schemas.openxmlformats.org/officeDocument/2006/relationships/slide" Target="slides/slide59.xml"/><Relationship Id="rId171" Type="http://schemas.openxmlformats.org/officeDocument/2006/relationships/slide" Target="slides/slide165.xml"/><Relationship Id="rId68" Type="http://schemas.openxmlformats.org/officeDocument/2006/relationships/slide" Target="slides/slide62.xml"/><Relationship Id="rId170" Type="http://schemas.openxmlformats.org/officeDocument/2006/relationships/slide" Target="slides/slide164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165" Type="http://schemas.openxmlformats.org/officeDocument/2006/relationships/slide" Target="slides/slide159.xml"/><Relationship Id="rId286" Type="http://schemas.openxmlformats.org/officeDocument/2006/relationships/slide" Target="slides/slide280.xml"/><Relationship Id="rId69" Type="http://schemas.openxmlformats.org/officeDocument/2006/relationships/slide" Target="slides/slide63.xml"/><Relationship Id="rId164" Type="http://schemas.openxmlformats.org/officeDocument/2006/relationships/slide" Target="slides/slide158.xml"/><Relationship Id="rId285" Type="http://schemas.openxmlformats.org/officeDocument/2006/relationships/slide" Target="slides/slide279.xml"/><Relationship Id="rId163" Type="http://schemas.openxmlformats.org/officeDocument/2006/relationships/slide" Target="slides/slide157.xml"/><Relationship Id="rId284" Type="http://schemas.openxmlformats.org/officeDocument/2006/relationships/slide" Target="slides/slide278.xml"/><Relationship Id="rId162" Type="http://schemas.openxmlformats.org/officeDocument/2006/relationships/slide" Target="slides/slide156.xml"/><Relationship Id="rId283" Type="http://schemas.openxmlformats.org/officeDocument/2006/relationships/slide" Target="slides/slide277.xml"/><Relationship Id="rId169" Type="http://schemas.openxmlformats.org/officeDocument/2006/relationships/slide" Target="slides/slide163.xml"/><Relationship Id="rId168" Type="http://schemas.openxmlformats.org/officeDocument/2006/relationships/slide" Target="slides/slide162.xml"/><Relationship Id="rId167" Type="http://schemas.openxmlformats.org/officeDocument/2006/relationships/slide" Target="slides/slide161.xml"/><Relationship Id="rId166" Type="http://schemas.openxmlformats.org/officeDocument/2006/relationships/slide" Target="slides/slide160.xml"/><Relationship Id="rId287" Type="http://customschemas.google.com/relationships/presentationmetadata" Target="metadata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55" Type="http://schemas.openxmlformats.org/officeDocument/2006/relationships/slide" Target="slides/slide49.xml"/><Relationship Id="rId161" Type="http://schemas.openxmlformats.org/officeDocument/2006/relationships/slide" Target="slides/slide155.xml"/><Relationship Id="rId282" Type="http://schemas.openxmlformats.org/officeDocument/2006/relationships/slide" Target="slides/slide276.xml"/><Relationship Id="rId54" Type="http://schemas.openxmlformats.org/officeDocument/2006/relationships/slide" Target="slides/slide48.xml"/><Relationship Id="rId160" Type="http://schemas.openxmlformats.org/officeDocument/2006/relationships/slide" Target="slides/slide154.xml"/><Relationship Id="rId281" Type="http://schemas.openxmlformats.org/officeDocument/2006/relationships/slide" Target="slides/slide275.xml"/><Relationship Id="rId57" Type="http://schemas.openxmlformats.org/officeDocument/2006/relationships/slide" Target="slides/slide51.xml"/><Relationship Id="rId280" Type="http://schemas.openxmlformats.org/officeDocument/2006/relationships/slide" Target="slides/slide274.xml"/><Relationship Id="rId56" Type="http://schemas.openxmlformats.org/officeDocument/2006/relationships/slide" Target="slides/slide50.xml"/><Relationship Id="rId159" Type="http://schemas.openxmlformats.org/officeDocument/2006/relationships/slide" Target="slides/slide153.xml"/><Relationship Id="rId59" Type="http://schemas.openxmlformats.org/officeDocument/2006/relationships/slide" Target="slides/slide53.xml"/><Relationship Id="rId154" Type="http://schemas.openxmlformats.org/officeDocument/2006/relationships/slide" Target="slides/slide148.xml"/><Relationship Id="rId275" Type="http://schemas.openxmlformats.org/officeDocument/2006/relationships/slide" Target="slides/slide269.xml"/><Relationship Id="rId58" Type="http://schemas.openxmlformats.org/officeDocument/2006/relationships/slide" Target="slides/slide52.xml"/><Relationship Id="rId153" Type="http://schemas.openxmlformats.org/officeDocument/2006/relationships/slide" Target="slides/slide147.xml"/><Relationship Id="rId274" Type="http://schemas.openxmlformats.org/officeDocument/2006/relationships/slide" Target="slides/slide268.xml"/><Relationship Id="rId152" Type="http://schemas.openxmlformats.org/officeDocument/2006/relationships/slide" Target="slides/slide146.xml"/><Relationship Id="rId273" Type="http://schemas.openxmlformats.org/officeDocument/2006/relationships/slide" Target="slides/slide267.xml"/><Relationship Id="rId151" Type="http://schemas.openxmlformats.org/officeDocument/2006/relationships/slide" Target="slides/slide145.xml"/><Relationship Id="rId272" Type="http://schemas.openxmlformats.org/officeDocument/2006/relationships/slide" Target="slides/slide266.xml"/><Relationship Id="rId158" Type="http://schemas.openxmlformats.org/officeDocument/2006/relationships/slide" Target="slides/slide152.xml"/><Relationship Id="rId279" Type="http://schemas.openxmlformats.org/officeDocument/2006/relationships/slide" Target="slides/slide273.xml"/><Relationship Id="rId157" Type="http://schemas.openxmlformats.org/officeDocument/2006/relationships/slide" Target="slides/slide151.xml"/><Relationship Id="rId278" Type="http://schemas.openxmlformats.org/officeDocument/2006/relationships/slide" Target="slides/slide272.xml"/><Relationship Id="rId156" Type="http://schemas.openxmlformats.org/officeDocument/2006/relationships/slide" Target="slides/slide150.xml"/><Relationship Id="rId277" Type="http://schemas.openxmlformats.org/officeDocument/2006/relationships/slide" Target="slides/slide271.xml"/><Relationship Id="rId155" Type="http://schemas.openxmlformats.org/officeDocument/2006/relationships/slide" Target="slides/slide149.xml"/><Relationship Id="rId276" Type="http://schemas.openxmlformats.org/officeDocument/2006/relationships/slide" Target="slides/slide270.xml"/><Relationship Id="rId107" Type="http://schemas.openxmlformats.org/officeDocument/2006/relationships/slide" Target="slides/slide101.xml"/><Relationship Id="rId228" Type="http://schemas.openxmlformats.org/officeDocument/2006/relationships/slide" Target="slides/slide222.xml"/><Relationship Id="rId106" Type="http://schemas.openxmlformats.org/officeDocument/2006/relationships/slide" Target="slides/slide100.xml"/><Relationship Id="rId227" Type="http://schemas.openxmlformats.org/officeDocument/2006/relationships/slide" Target="slides/slide221.xml"/><Relationship Id="rId105" Type="http://schemas.openxmlformats.org/officeDocument/2006/relationships/slide" Target="slides/slide99.xml"/><Relationship Id="rId226" Type="http://schemas.openxmlformats.org/officeDocument/2006/relationships/slide" Target="slides/slide220.xml"/><Relationship Id="rId104" Type="http://schemas.openxmlformats.org/officeDocument/2006/relationships/slide" Target="slides/slide98.xml"/><Relationship Id="rId225" Type="http://schemas.openxmlformats.org/officeDocument/2006/relationships/slide" Target="slides/slide219.xml"/><Relationship Id="rId109" Type="http://schemas.openxmlformats.org/officeDocument/2006/relationships/slide" Target="slides/slide103.xml"/><Relationship Id="rId108" Type="http://schemas.openxmlformats.org/officeDocument/2006/relationships/slide" Target="slides/slide102.xml"/><Relationship Id="rId229" Type="http://schemas.openxmlformats.org/officeDocument/2006/relationships/slide" Target="slides/slide223.xml"/><Relationship Id="rId220" Type="http://schemas.openxmlformats.org/officeDocument/2006/relationships/slide" Target="slides/slide214.xml"/><Relationship Id="rId103" Type="http://schemas.openxmlformats.org/officeDocument/2006/relationships/slide" Target="slides/slide97.xml"/><Relationship Id="rId224" Type="http://schemas.openxmlformats.org/officeDocument/2006/relationships/slide" Target="slides/slide218.xml"/><Relationship Id="rId102" Type="http://schemas.openxmlformats.org/officeDocument/2006/relationships/slide" Target="slides/slide96.xml"/><Relationship Id="rId223" Type="http://schemas.openxmlformats.org/officeDocument/2006/relationships/slide" Target="slides/slide217.xml"/><Relationship Id="rId101" Type="http://schemas.openxmlformats.org/officeDocument/2006/relationships/slide" Target="slides/slide95.xml"/><Relationship Id="rId222" Type="http://schemas.openxmlformats.org/officeDocument/2006/relationships/slide" Target="slides/slide216.xml"/><Relationship Id="rId100" Type="http://schemas.openxmlformats.org/officeDocument/2006/relationships/slide" Target="slides/slide94.xml"/><Relationship Id="rId221" Type="http://schemas.openxmlformats.org/officeDocument/2006/relationships/slide" Target="slides/slide215.xml"/><Relationship Id="rId217" Type="http://schemas.openxmlformats.org/officeDocument/2006/relationships/slide" Target="slides/slide211.xml"/><Relationship Id="rId216" Type="http://schemas.openxmlformats.org/officeDocument/2006/relationships/slide" Target="slides/slide210.xml"/><Relationship Id="rId215" Type="http://schemas.openxmlformats.org/officeDocument/2006/relationships/slide" Target="slides/slide209.xml"/><Relationship Id="rId214" Type="http://schemas.openxmlformats.org/officeDocument/2006/relationships/slide" Target="slides/slide208.xml"/><Relationship Id="rId219" Type="http://schemas.openxmlformats.org/officeDocument/2006/relationships/slide" Target="slides/slide213.xml"/><Relationship Id="rId218" Type="http://schemas.openxmlformats.org/officeDocument/2006/relationships/slide" Target="slides/slide212.xml"/><Relationship Id="rId213" Type="http://schemas.openxmlformats.org/officeDocument/2006/relationships/slide" Target="slides/slide207.xml"/><Relationship Id="rId212" Type="http://schemas.openxmlformats.org/officeDocument/2006/relationships/slide" Target="slides/slide206.xml"/><Relationship Id="rId211" Type="http://schemas.openxmlformats.org/officeDocument/2006/relationships/slide" Target="slides/slide205.xml"/><Relationship Id="rId210" Type="http://schemas.openxmlformats.org/officeDocument/2006/relationships/slide" Target="slides/slide204.xml"/><Relationship Id="rId129" Type="http://schemas.openxmlformats.org/officeDocument/2006/relationships/slide" Target="slides/slide123.xml"/><Relationship Id="rId128" Type="http://schemas.openxmlformats.org/officeDocument/2006/relationships/slide" Target="slides/slide122.xml"/><Relationship Id="rId249" Type="http://schemas.openxmlformats.org/officeDocument/2006/relationships/slide" Target="slides/slide243.xml"/><Relationship Id="rId127" Type="http://schemas.openxmlformats.org/officeDocument/2006/relationships/slide" Target="slides/slide121.xml"/><Relationship Id="rId248" Type="http://schemas.openxmlformats.org/officeDocument/2006/relationships/slide" Target="slides/slide242.xml"/><Relationship Id="rId126" Type="http://schemas.openxmlformats.org/officeDocument/2006/relationships/slide" Target="slides/slide120.xml"/><Relationship Id="rId247" Type="http://schemas.openxmlformats.org/officeDocument/2006/relationships/slide" Target="slides/slide241.xml"/><Relationship Id="rId121" Type="http://schemas.openxmlformats.org/officeDocument/2006/relationships/slide" Target="slides/slide115.xml"/><Relationship Id="rId242" Type="http://schemas.openxmlformats.org/officeDocument/2006/relationships/slide" Target="slides/slide236.xml"/><Relationship Id="rId120" Type="http://schemas.openxmlformats.org/officeDocument/2006/relationships/slide" Target="slides/slide114.xml"/><Relationship Id="rId241" Type="http://schemas.openxmlformats.org/officeDocument/2006/relationships/slide" Target="slides/slide235.xml"/><Relationship Id="rId240" Type="http://schemas.openxmlformats.org/officeDocument/2006/relationships/slide" Target="slides/slide234.xml"/><Relationship Id="rId125" Type="http://schemas.openxmlformats.org/officeDocument/2006/relationships/slide" Target="slides/slide119.xml"/><Relationship Id="rId246" Type="http://schemas.openxmlformats.org/officeDocument/2006/relationships/slide" Target="slides/slide240.xml"/><Relationship Id="rId124" Type="http://schemas.openxmlformats.org/officeDocument/2006/relationships/slide" Target="slides/slide118.xml"/><Relationship Id="rId245" Type="http://schemas.openxmlformats.org/officeDocument/2006/relationships/slide" Target="slides/slide239.xml"/><Relationship Id="rId123" Type="http://schemas.openxmlformats.org/officeDocument/2006/relationships/slide" Target="slides/slide117.xml"/><Relationship Id="rId244" Type="http://schemas.openxmlformats.org/officeDocument/2006/relationships/slide" Target="slides/slide238.xml"/><Relationship Id="rId122" Type="http://schemas.openxmlformats.org/officeDocument/2006/relationships/slide" Target="slides/slide116.xml"/><Relationship Id="rId243" Type="http://schemas.openxmlformats.org/officeDocument/2006/relationships/slide" Target="slides/slide237.xml"/><Relationship Id="rId95" Type="http://schemas.openxmlformats.org/officeDocument/2006/relationships/slide" Target="slides/slide89.xml"/><Relationship Id="rId94" Type="http://schemas.openxmlformats.org/officeDocument/2006/relationships/slide" Target="slides/slide88.xml"/><Relationship Id="rId97" Type="http://schemas.openxmlformats.org/officeDocument/2006/relationships/slide" Target="slides/slide91.xml"/><Relationship Id="rId96" Type="http://schemas.openxmlformats.org/officeDocument/2006/relationships/slide" Target="slides/slide90.xml"/><Relationship Id="rId99" Type="http://schemas.openxmlformats.org/officeDocument/2006/relationships/slide" Target="slides/slide93.xml"/><Relationship Id="rId98" Type="http://schemas.openxmlformats.org/officeDocument/2006/relationships/slide" Target="slides/slide92.xml"/><Relationship Id="rId91" Type="http://schemas.openxmlformats.org/officeDocument/2006/relationships/slide" Target="slides/slide85.xml"/><Relationship Id="rId90" Type="http://schemas.openxmlformats.org/officeDocument/2006/relationships/slide" Target="slides/slide84.xml"/><Relationship Id="rId93" Type="http://schemas.openxmlformats.org/officeDocument/2006/relationships/slide" Target="slides/slide87.xml"/><Relationship Id="rId92" Type="http://schemas.openxmlformats.org/officeDocument/2006/relationships/slide" Target="slides/slide86.xml"/><Relationship Id="rId118" Type="http://schemas.openxmlformats.org/officeDocument/2006/relationships/slide" Target="slides/slide112.xml"/><Relationship Id="rId239" Type="http://schemas.openxmlformats.org/officeDocument/2006/relationships/slide" Target="slides/slide233.xml"/><Relationship Id="rId117" Type="http://schemas.openxmlformats.org/officeDocument/2006/relationships/slide" Target="slides/slide111.xml"/><Relationship Id="rId238" Type="http://schemas.openxmlformats.org/officeDocument/2006/relationships/slide" Target="slides/slide232.xml"/><Relationship Id="rId116" Type="http://schemas.openxmlformats.org/officeDocument/2006/relationships/slide" Target="slides/slide110.xml"/><Relationship Id="rId237" Type="http://schemas.openxmlformats.org/officeDocument/2006/relationships/slide" Target="slides/slide231.xml"/><Relationship Id="rId115" Type="http://schemas.openxmlformats.org/officeDocument/2006/relationships/slide" Target="slides/slide109.xml"/><Relationship Id="rId236" Type="http://schemas.openxmlformats.org/officeDocument/2006/relationships/slide" Target="slides/slide230.xml"/><Relationship Id="rId119" Type="http://schemas.openxmlformats.org/officeDocument/2006/relationships/slide" Target="slides/slide113.xml"/><Relationship Id="rId110" Type="http://schemas.openxmlformats.org/officeDocument/2006/relationships/slide" Target="slides/slide104.xml"/><Relationship Id="rId231" Type="http://schemas.openxmlformats.org/officeDocument/2006/relationships/slide" Target="slides/slide225.xml"/><Relationship Id="rId230" Type="http://schemas.openxmlformats.org/officeDocument/2006/relationships/slide" Target="slides/slide224.xml"/><Relationship Id="rId114" Type="http://schemas.openxmlformats.org/officeDocument/2006/relationships/slide" Target="slides/slide108.xml"/><Relationship Id="rId235" Type="http://schemas.openxmlformats.org/officeDocument/2006/relationships/slide" Target="slides/slide229.xml"/><Relationship Id="rId113" Type="http://schemas.openxmlformats.org/officeDocument/2006/relationships/slide" Target="slides/slide107.xml"/><Relationship Id="rId234" Type="http://schemas.openxmlformats.org/officeDocument/2006/relationships/slide" Target="slides/slide228.xml"/><Relationship Id="rId112" Type="http://schemas.openxmlformats.org/officeDocument/2006/relationships/slide" Target="slides/slide106.xml"/><Relationship Id="rId233" Type="http://schemas.openxmlformats.org/officeDocument/2006/relationships/slide" Target="slides/slide227.xml"/><Relationship Id="rId111" Type="http://schemas.openxmlformats.org/officeDocument/2006/relationships/slide" Target="slides/slide105.xml"/><Relationship Id="rId232" Type="http://schemas.openxmlformats.org/officeDocument/2006/relationships/slide" Target="slides/slide226.xml"/><Relationship Id="rId206" Type="http://schemas.openxmlformats.org/officeDocument/2006/relationships/slide" Target="slides/slide200.xml"/><Relationship Id="rId205" Type="http://schemas.openxmlformats.org/officeDocument/2006/relationships/slide" Target="slides/slide199.xml"/><Relationship Id="rId204" Type="http://schemas.openxmlformats.org/officeDocument/2006/relationships/slide" Target="slides/slide198.xml"/><Relationship Id="rId203" Type="http://schemas.openxmlformats.org/officeDocument/2006/relationships/slide" Target="slides/slide197.xml"/><Relationship Id="rId209" Type="http://schemas.openxmlformats.org/officeDocument/2006/relationships/slide" Target="slides/slide203.xml"/><Relationship Id="rId208" Type="http://schemas.openxmlformats.org/officeDocument/2006/relationships/slide" Target="slides/slide202.xml"/><Relationship Id="rId207" Type="http://schemas.openxmlformats.org/officeDocument/2006/relationships/slide" Target="slides/slide201.xml"/><Relationship Id="rId202" Type="http://schemas.openxmlformats.org/officeDocument/2006/relationships/slide" Target="slides/slide196.xml"/><Relationship Id="rId201" Type="http://schemas.openxmlformats.org/officeDocument/2006/relationships/slide" Target="slides/slide195.xml"/><Relationship Id="rId200" Type="http://schemas.openxmlformats.org/officeDocument/2006/relationships/slide" Target="slides/slide19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I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" name="Google Shape;8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5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p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7" name="Google Shape;1037;p10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4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p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6" name="Google Shape;1046;p10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3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p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5" name="Google Shape;1055;p10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4" name="Google Shape;1064;p10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p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3" name="Google Shape;1073;p10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2" name="Google Shape;1082;p10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1" name="Google Shape;1091;p10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8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Google Shape;1099;p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0" name="Google Shape;1100;p10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8" name="Shape 1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9" name="Google Shape;1109;p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0" name="Google Shape;1110;p10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8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Google Shape;1119;p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0" name="Google Shape;1120;p10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8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Google Shape;1129;p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0" name="Google Shape;1130;p1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8" name="Shape 1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9" name="Google Shape;1139;p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0" name="Google Shape;1140;p1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8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" name="Google Shape;1149;p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0" name="Google Shape;1150;p1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7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Google Shape;1158;p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9" name="Google Shape;1159;p1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68" name="Google Shape;1168;p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9" name="Google Shape;1169;p11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" name="Google Shape;1177;p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8" name="Google Shape;1178;p1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7" name="Google Shape;1187;p1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97" name="Google Shape;1197;p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8" name="Google Shape;1198;p11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7" name="Google Shape;1207;p1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4" name="Shape 1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5" name="Google Shape;1215;p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6" name="Google Shape;1216;p1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3" name="Shape 1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4" name="Google Shape;1224;p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5" name="Google Shape;1225;p1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2" name="Shape 1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3" name="Google Shape;1233;p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4" name="Google Shape;1234;p1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3" name="Google Shape;1243;p1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0" name="Shape 1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1" name="Google Shape;1251;p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2" name="Google Shape;1252;p1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9" name="Shape 1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0" name="Google Shape;1260;p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1" name="Google Shape;1261;p1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0" name="Google Shape;1270;p1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7" name="Shape 1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8" name="Google Shape;1278;p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9" name="Google Shape;1279;p1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6" name="Shape 1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7" name="Google Shape;1287;p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8" name="Google Shape;1288;p12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0" name="Google Shape;1300;p12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7" name="Shape 1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8" name="Google Shape;1308;p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9" name="Google Shape;1309;p1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6" name="Shape 1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7" name="Google Shape;1317;p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8" name="Google Shape;1318;p1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6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7" name="Google Shape;1327;p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8" name="Google Shape;1328;p13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5" name="Shape 1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6" name="Google Shape;1336;p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7" name="Google Shape;1337;p13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4" name="Shape 1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5" name="Google Shape;1345;p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6" name="Google Shape;1346;p13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3" name="Shape 1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4" name="Google Shape;1354;p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5" name="Google Shape;1355;p13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2" name="Shape 1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3" name="Google Shape;1363;p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4" name="Google Shape;1364;p13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1" name="Shape 1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" name="Google Shape;1372;p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3" name="Google Shape;1373;p13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0" name="Shape 1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1" name="Google Shape;1381;p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2" name="Google Shape;1382;p13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9" name="Shape 1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0" name="Google Shape;1390;p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1" name="Google Shape;1391;p13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9" name="Shape 1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0" name="Google Shape;1400;p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1" name="Google Shape;1401;p13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8" name="Shape 1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9" name="Google Shape;1409;p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0" name="Google Shape;1410;p14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7" name="Shape 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8" name="Google Shape;1418;p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9" name="Google Shape;1419;p14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8" name="Google Shape;1428;p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9" name="Google Shape;1429;p14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6" name="Shape 1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7" name="Google Shape;1437;p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8" name="Google Shape;1438;p14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5" name="Shape 1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6" name="Google Shape;1446;p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7" name="Google Shape;1447;p14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4" name="Shape 1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5" name="Google Shape;1455;p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6" name="Google Shape;1456;p14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3" name="Shape 1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" name="Google Shape;1464;p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5" name="Google Shape;1465;p14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2" name="Shape 1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3" name="Google Shape;1473;p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4" name="Google Shape;1474;p14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1" name="Shape 1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2" name="Google Shape;1482;p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3" name="Google Shape;1483;p14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0" name="Shape 1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1" name="Google Shape;1491;p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2" name="Google Shape;1492;p14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8" name="Google Shape;218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5:notes"/>
          <p:cNvSpPr txBox="1"/>
          <p:nvPr>
            <p:ph idx="3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1" name="Google Shape;1501;p15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8" name="Shape 1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9" name="Google Shape;1509;p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0" name="Google Shape;1510;p15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7" name="Shape 1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8" name="Google Shape;1518;p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9" name="Google Shape;1519;p15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8" name="Shape 1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9" name="Google Shape;1529;p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0" name="Google Shape;1530;p15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8" name="Shape 1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9" name="Google Shape;1539;p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0" name="Google Shape;1540;p15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7" name="Shape 1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8" name="Google Shape;1548;p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9" name="Google Shape;1549;p15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1" name="Shape 1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2" name="Google Shape;1562;p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3" name="Google Shape;1563;p15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5" name="Shape 1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" name="Google Shape;1576;p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7" name="Google Shape;1577;p15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4" name="Shape 1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5" name="Google Shape;1585;p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6" name="Google Shape;1586;p15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3" name="Shape 1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4" name="Google Shape;1594;p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5" name="Google Shape;1595;p15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2" name="Shape 1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3" name="Google Shape;1603;p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4" name="Google Shape;1604;p16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1" name="Shape 1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2" name="Google Shape;1612;p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3" name="Google Shape;1613;p16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1" name="Shape 1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2" name="Google Shape;1622;p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3" name="Google Shape;1623;p16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0" name="Shape 1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1" name="Google Shape;1631;p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2" name="Google Shape;1632;p16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9" name="Shape 1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0" name="Google Shape;1640;p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1" name="Google Shape;1641;p16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7" name="Shape 1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" name="Google Shape;1648;p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9" name="Google Shape;1649;p16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6" name="Shape 1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7" name="Google Shape;1657;p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8" name="Google Shape;1658;p16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5" name="Shape 1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6" name="Google Shape;1666;p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7" name="Google Shape;1667;p16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4" name="Shape 1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5" name="Google Shape;1675;p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6" name="Google Shape;1676;p16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3" name="Shape 1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4" name="Google Shape;1684;p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5" name="Google Shape;1685;p16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2" name="Shape 1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3" name="Google Shape;1693;p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4" name="Google Shape;1694;p17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5" name="Google Shape;1705;p17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6" name="Google Shape;1716;p17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3" name="Shape 1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4" name="Google Shape;1724;p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5" name="Google Shape;1725;p17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7" name="Google Shape;1737;p17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7" name="Shape 1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8" name="Google Shape;1748;p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9" name="Google Shape;1749;p17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6" name="Shape 1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7" name="Google Shape;1757;p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8" name="Google Shape;1758;p17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5" name="Shape 1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6" name="Google Shape;1766;p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7" name="Google Shape;1767;p17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6" name="Shape 1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7" name="Google Shape;1777;p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8" name="Google Shape;1778;p17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5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6" name="Google Shape;1786;p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7" name="Google Shape;1787;p17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4" name="Shape 1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5" name="Google Shape;1795;p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6" name="Google Shape;1796;p18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3" name="Shape 1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4" name="Google Shape;1804;p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5" name="Google Shape;1805;p18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2" name="Shape 1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3" name="Google Shape;1813;p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4" name="Google Shape;1814;p18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2" name="Google Shape;1822;p18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0" name="Shape 1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1" name="Google Shape;1831;p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2" name="Google Shape;1832;p18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0" name="Shape 1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1" name="Google Shape;1841;p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2" name="Google Shape;1842;p18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1" name="Google Shape;1851;p18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9" name="Shape 1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0" name="Google Shape;1860;p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1" name="Google Shape;1861;p18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8" name="Shape 1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9" name="Google Shape;1869;p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0" name="Google Shape;1870;p18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8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" name="Google Shape;1879;p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0" name="Google Shape;1880;p18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7" name="Shape 1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8" name="Google Shape;1888;p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9" name="Google Shape;1889;p19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6" name="Shape 1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7" name="Google Shape;1897;p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8" name="Google Shape;1898;p19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7" name="Google Shape;1907;p19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5" name="Shape 1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6" name="Google Shape;1916;p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7" name="Google Shape;1917;p19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5" name="Shape 1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6" name="Google Shape;1926;p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7" name="Google Shape;1927;p19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5" name="Shape 1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6" name="Google Shape;1936;p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7" name="Google Shape;1937;p19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5" name="Shape 1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" name="Google Shape;1946;p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7" name="Google Shape;1947;p19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6" name="Google Shape;1956;p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7" name="Google Shape;1957;p19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5" name="Shape 1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" name="Google Shape;1966;p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7" name="Google Shape;1967;p19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7" name="Google Shape;1977;p19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5" name="Shape 1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" name="Google Shape;1986;p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7" name="Google Shape;1987;p20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5" name="Shape 1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" name="Google Shape;1996;p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7" name="Google Shape;1997;p20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5" name="Shape 2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6" name="Google Shape;2006;p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7" name="Google Shape;2007;p20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5" name="Shape 2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6" name="Google Shape;2016;p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7" name="Google Shape;2017;p20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5" name="Shape 2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6" name="Google Shape;2026;p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7" name="Google Shape;2027;p20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5" name="Shape 2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6" name="Google Shape;2036;p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7" name="Google Shape;2037;p20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5" name="Shape 2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6" name="Google Shape;2046;p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7" name="Google Shape;2047;p20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7" name="Google Shape;2057;p20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5" name="Shape 2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6" name="Google Shape;2066;p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7" name="Google Shape;2067;p20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4" name="Shape 2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5" name="Google Shape;2075;p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6" name="Google Shape;2076;p20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3" name="Shape 2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4" name="Google Shape;2084;p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5" name="Google Shape;2085;p2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2" name="Shape 2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3" name="Google Shape;2093;p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4" name="Google Shape;2094;p2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1" name="Shape 2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2" name="Google Shape;2102;p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3" name="Google Shape;2103;p2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0" name="Shape 2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1" name="Google Shape;2111;p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2" name="Google Shape;2112;p2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0" name="Shape 2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1" name="Google Shape;2121;p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2" name="Google Shape;2122;p2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0" name="Shape 2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1" name="Google Shape;2131;p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2" name="Google Shape;2132;p2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0" name="Shape 2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1" name="Google Shape;2141;p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2" name="Google Shape;2142;p2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9" name="Shape 2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" name="Google Shape;2150;p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1" name="Google Shape;2151;p2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1" name="Google Shape;2161;p2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8" name="Shape 2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9" name="Google Shape;2169;p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0" name="Google Shape;2170;p2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8" name="Shape 2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9" name="Google Shape;2179;p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0" name="Google Shape;2180;p2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8" name="Shape 2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9" name="Google Shape;2189;p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0" name="Google Shape;2190;p2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0" name="Google Shape;2200;p2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7" name="Shape 2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8" name="Google Shape;2208;p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9" name="Google Shape;2209;p2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6" name="Shape 2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7" name="Google Shape;2217;p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8" name="Google Shape;2218;p2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6" name="Shape 2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7" name="Google Shape;2227;p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8" name="Google Shape;2228;p2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8" name="Google Shape;2238;p2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7" name="Google Shape;2247;p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8" name="Google Shape;2248;p22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6" name="Shape 2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7" name="Google Shape;2257;p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8" name="Google Shape;2258;p22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6" name="Shape 2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7" name="Google Shape;2267;p2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8" name="Google Shape;2268;p2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6" name="Shape 2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7" name="Google Shape;2277;p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8" name="Google Shape;2278;p2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6" name="Shape 2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7" name="Google Shape;2287;p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8" name="Google Shape;2288;p23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6" name="Shape 2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7" name="Google Shape;2297;p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8" name="Google Shape;2298;p23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6" name="Shape 2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7" name="Google Shape;2307;p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8" name="Google Shape;2308;p23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6" name="Shape 2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7" name="Google Shape;2317;p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8" name="Google Shape;2318;p23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6" name="Shape 2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7" name="Google Shape;2327;p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8" name="Google Shape;2328;p23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6" name="Shape 2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7" name="Google Shape;2337;p2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8" name="Google Shape;2338;p23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5" name="Shape 2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6" name="Google Shape;2346;p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7" name="Google Shape;2347;p23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5" name="Shape 2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6" name="Google Shape;2356;p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7" name="Google Shape;2357;p23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5" name="Shape 2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6" name="Google Shape;2366;p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7" name="Google Shape;2367;p23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5" name="Shape 2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6" name="Google Shape;2376;p2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7" name="Google Shape;2377;p24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6" name="Google Shape;2386;p2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7" name="Google Shape;2387;p24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5" name="Shape 2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6" name="Google Shape;2396;p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7" name="Google Shape;2397;p24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5" name="Shape 2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6" name="Google Shape;2406;p2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7" name="Google Shape;2407;p24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5" name="Shape 2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6" name="Google Shape;2416;p2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7" name="Google Shape;2417;p24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5" name="Shape 2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6" name="Google Shape;2426;p2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7" name="Google Shape;2427;p24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6" name="Google Shape;2436;p2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7" name="Google Shape;2437;p24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5" name="Shape 2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6" name="Google Shape;2446;p2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7" name="Google Shape;2447;p24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5" name="Shape 2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6" name="Google Shape;2456;p2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7" name="Google Shape;2457;p24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4" name="Shape 2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5" name="Google Shape;2465;p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6" name="Google Shape;2466;p24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3" name="Shape 2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4" name="Google Shape;2474;p2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5" name="Google Shape;2475;p25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2" name="Shape 2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3" name="Google Shape;2483;p2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4" name="Google Shape;2484;p25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2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3" name="Google Shape;2493;p25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0" name="Shape 2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1" name="Google Shape;2501;p2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2" name="Google Shape;2502;p25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2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1" name="Google Shape;2511;p25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8" name="Shape 2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9" name="Google Shape;2519;p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0" name="Google Shape;2520;p25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7" name="Shape 2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8" name="Google Shape;2528;p2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9" name="Google Shape;2529;p25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6" name="Shape 2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7" name="Google Shape;2537;p2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8" name="Google Shape;2538;p25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5" name="Shape 2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6" name="Google Shape;2546;p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7" name="Google Shape;2547;p25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4" name="Shape 2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5" name="Google Shape;2555;p2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6" name="Google Shape;2556;p25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3" name="Shape 2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4" name="Google Shape;2564;p2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5" name="Google Shape;2565;p26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3" name="Google Shape;2573;p2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4" name="Google Shape;2574;p26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1" name="Shape 2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2" name="Google Shape;2582;p2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3" name="Google Shape;2583;p26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0" name="Shape 2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1" name="Google Shape;2591;p2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2" name="Google Shape;2592;p26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9" name="Shape 2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0" name="Google Shape;2600;p2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1" name="Google Shape;2601;p26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8" name="Shape 2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9" name="Google Shape;2609;p2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0" name="Google Shape;2610;p26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7" name="Shape 2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8" name="Google Shape;2618;p2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9" name="Google Shape;2619;p26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7" name="Shape 2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8" name="Google Shape;2628;p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9" name="Google Shape;2629;p26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5" name="Shape 2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6" name="Google Shape;2636;p2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7" name="Google Shape;2637;p26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4" name="Shape 2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5" name="Google Shape;2645;p2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6" name="Google Shape;2646;p26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2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2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5" name="Google Shape;2655;p27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2" name="Shape 2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3" name="Google Shape;2663;p2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4" name="Google Shape;2664;p27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2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3" name="Google Shape;2673;p27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0" name="Shape 2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1" name="Google Shape;2681;p2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2" name="Google Shape;2682;p27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2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1" name="Google Shape;2691;p27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8" name="Shape 2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9" name="Google Shape;2699;p2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0" name="Google Shape;2700;p27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7" name="Shape 2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8" name="Google Shape;2708;p2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9" name="Google Shape;2709;p27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6" name="Shape 2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7" name="Google Shape;2717;p2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8" name="Google Shape;2718;p27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5" name="Shape 2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6" name="Google Shape;2726;p2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7" name="Google Shape;2727;p27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2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6" name="Google Shape;2736;p27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p2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3" name="Shape 2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4" name="Google Shape;2744;p2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5" name="Google Shape;2745;p28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p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p3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p3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p3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" name="Google Shape;406;p3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p3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" name="Google Shape;428;p3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" name="Google Shape;439;p3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Google Shape;450;p3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1" name="Google Shape;461;p3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p4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3" name="Google Shape;483;p4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p4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4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" name="Google Shape;514;p4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3" name="Google Shape;523;p4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p4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2" name="Google Shape;542;p4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p4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p4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9" name="Google Shape;569;p5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8" name="Google Shape;578;p5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7" name="Google Shape;587;p5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6" name="Google Shape;596;p5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5" name="Google Shape;605;p5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4" name="Google Shape;614;p5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3" name="Google Shape;623;p5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3" name="Google Shape;633;p5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2" name="Google Shape;642;p5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1" name="Google Shape;651;p5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1" name="Google Shape;661;p6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9" name="Google Shape;669;p6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7" name="Google Shape;677;p6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p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6" name="Google Shape;686;p6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p6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95" name="Google Shape;695;p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p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4" name="Google Shape;704;p6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3" name="Google Shape;713;p6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p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2" name="Google Shape;722;p6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1" name="Google Shape;731;p6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0" name="Google Shape;740;p6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9" name="Google Shape;749;p7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p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8" name="Google Shape;758;p7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7" name="Google Shape;767;p7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6" name="Google Shape;776;p7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5" name="Google Shape;785;p7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5" name="Google Shape;795;p7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5" name="Google Shape;805;p7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4" name="Google Shape;814;p7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p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3" name="Google Shape;823;p7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0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p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2" name="Google Shape;832;p7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9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p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1" name="Google Shape;841;p8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0" name="Google Shape;850;p8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9" name="Google Shape;859;p8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7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p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9" name="Google Shape;869;p8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6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p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8" name="Google Shape;878;p8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5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p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7" name="Google Shape;887;p8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6" name="Google Shape;896;p8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4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6" name="Google Shape;906;p8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3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p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5" name="Google Shape;915;p8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4" name="Google Shape;924;p8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p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0" name="Google Shape;940;p9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8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p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0" name="Google Shape;950;p9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8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Google Shape;959;p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0" name="Google Shape;960;p9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7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Google Shape;968;p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9" name="Google Shape;969;p9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6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Google Shape;977;p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8" name="Google Shape;978;p9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8" name="Google Shape;988;p9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8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p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0" name="Google Shape;1000;p9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7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p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9" name="Google Shape;1009;p9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Google Shape;1017;p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8" name="Google Shape;1018;p9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6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p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8" name="Google Shape;1028;p9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82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82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28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8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8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9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291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29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9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29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92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292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29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29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29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8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283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28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28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28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8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284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0" name="Google Shape;30;p284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1" name="Google Shape;31;p28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28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28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285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285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7" name="Google Shape;37;p28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8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28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8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286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286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286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286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28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8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8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8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28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8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8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8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8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28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8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8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28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2" name="Google Shape;62;p28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8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28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9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9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29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9" name="Google Shape;69;p29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9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29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8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28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28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28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28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0.xml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1.xml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2.xml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3.xml"/><Relationship Id="rId3" Type="http://schemas.openxmlformats.org/officeDocument/2006/relationships/hyperlink" Target="https://docs.aws.amazon.com/apigateway/latest/developerguide/apigateway-websocket-api-overview?pg=wianapi&amp;cta=websocketapi" TargetMode="External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4.xml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5.xml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6.xml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7.xml"/><Relationship Id="rId3" Type="http://schemas.openxmlformats.org/officeDocument/2006/relationships/hyperlink" Target="https://www.winehq.org/" TargetMode="External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8.xml"/><Relationship Id="rId3" Type="http://schemas.openxmlformats.org/officeDocument/2006/relationships/hyperlink" Target="https://www.winehq.org/" TargetMode="External"/><Relationship Id="rId4" Type="http://schemas.openxmlformats.org/officeDocument/2006/relationships/image" Target="../media/image21.png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9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0.xml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1.xml"/><Relationship Id="rId3" Type="http://schemas.openxmlformats.org/officeDocument/2006/relationships/image" Target="../media/image30.png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2.xml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3.xml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4.xml"/></Relationships>
</file>

<file path=ppt/slides/_rels/slide1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5.xml"/></Relationships>
</file>

<file path=ppt/slides/_rels/slide1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6.xml"/></Relationships>
</file>

<file path=ppt/slides/_rels/slide1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7.xml"/></Relationships>
</file>

<file path=ppt/slides/_rels/slide1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8.xml"/></Relationships>
</file>

<file path=ppt/slides/_rels/slide1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9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0.xml"/></Relationships>
</file>

<file path=ppt/slides/_rels/slide1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1.xml"/></Relationships>
</file>

<file path=ppt/slides/_rels/slide1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2.xml"/></Relationships>
</file>

<file path=ppt/slides/_rels/slide1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3.xml"/></Relationships>
</file>

<file path=ppt/slides/_rels/slide1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4.xml"/></Relationships>
</file>

<file path=ppt/slides/_rels/slide1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5.xml"/></Relationships>
</file>

<file path=ppt/slides/_rels/slide1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6.xml"/></Relationships>
</file>

<file path=ppt/slides/_rels/slide1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7.xml"/><Relationship Id="rId3" Type="http://schemas.openxmlformats.org/officeDocument/2006/relationships/image" Target="../media/image23.png"/><Relationship Id="rId4" Type="http://schemas.openxmlformats.org/officeDocument/2006/relationships/image" Target="../media/image41.png"/><Relationship Id="rId5" Type="http://schemas.openxmlformats.org/officeDocument/2006/relationships/image" Target="../media/image26.png"/></Relationships>
</file>

<file path=ppt/slides/_rels/slide1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8.xml"/></Relationships>
</file>

<file path=ppt/slides/_rels/slide1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9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0.xml"/><Relationship Id="rId3" Type="http://schemas.openxmlformats.org/officeDocument/2006/relationships/image" Target="../media/image34.png"/></Relationships>
</file>

<file path=ppt/slides/_rels/slide1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1.xml"/></Relationships>
</file>

<file path=ppt/slides/_rels/slide1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2.xml"/></Relationships>
</file>

<file path=ppt/slides/_rels/slide1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3.xml"/></Relationships>
</file>

<file path=ppt/slides/_rels/slide1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4.xml"/></Relationships>
</file>

<file path=ppt/slides/_rels/slide1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5.xml"/></Relationships>
</file>

<file path=ppt/slides/_rels/slide1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6.xml"/></Relationships>
</file>

<file path=ppt/slides/_rels/slide1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7.xml"/></Relationships>
</file>

<file path=ppt/slides/_rels/slide1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8.xml"/><Relationship Id="rId3" Type="http://schemas.openxmlformats.org/officeDocument/2006/relationships/image" Target="../media/image15.png"/></Relationships>
</file>

<file path=ppt/slides/_rels/slide1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9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/Relationships>
</file>

<file path=ppt/slides/_rels/slide1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0.xml"/></Relationships>
</file>

<file path=ppt/slides/_rels/slide1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1.xml"/><Relationship Id="rId3" Type="http://schemas.openxmlformats.org/officeDocument/2006/relationships/image" Target="../media/image31.gif"/></Relationships>
</file>

<file path=ppt/slides/_rels/slide1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2.xml"/></Relationships>
</file>

<file path=ppt/slides/_rels/slide1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3.xml"/></Relationships>
</file>

<file path=ppt/slides/_rels/slide1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4.xml"/></Relationships>
</file>

<file path=ppt/slides/_rels/slide1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5.xml"/></Relationships>
</file>

<file path=ppt/slides/_rels/slide1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6.xml"/></Relationships>
</file>

<file path=ppt/slides/_rels/slide1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7.xml"/></Relationships>
</file>

<file path=ppt/slides/_rels/slide1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8.xml"/></Relationships>
</file>

<file path=ppt/slides/_rels/slide1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9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0.xml"/></Relationships>
</file>

<file path=ppt/slides/_rels/slide1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1.xml"/></Relationships>
</file>

<file path=ppt/slides/_rels/slide1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2.xml"/></Relationships>
</file>

<file path=ppt/slides/_rels/slide1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3.xml"/><Relationship Id="rId3" Type="http://schemas.openxmlformats.org/officeDocument/2006/relationships/image" Target="../media/image32.png"/></Relationships>
</file>

<file path=ppt/slides/_rels/slide1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4.xml"/></Relationships>
</file>

<file path=ppt/slides/_rels/slide1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5.xml"/><Relationship Id="rId3" Type="http://schemas.openxmlformats.org/officeDocument/2006/relationships/image" Target="../media/image32.png"/></Relationships>
</file>

<file path=ppt/slides/_rels/slide1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6.xml"/><Relationship Id="rId3" Type="http://schemas.openxmlformats.org/officeDocument/2006/relationships/image" Target="../media/image32.png"/></Relationships>
</file>

<file path=ppt/slides/_rels/slide1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7.xml"/></Relationships>
</file>

<file path=ppt/slides/_rels/slide1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8.xml"/></Relationships>
</file>

<file path=ppt/slides/_rels/slide1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9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png"/></Relationships>
</file>

<file path=ppt/slides/_rels/slide1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0.xml"/></Relationships>
</file>

<file path=ppt/slides/_rels/slide1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1.xml"/></Relationships>
</file>

<file path=ppt/slides/_rels/slide1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2.xml"/></Relationships>
</file>

<file path=ppt/slides/_rels/slide1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3.xml"/></Relationships>
</file>

<file path=ppt/slides/_rels/slide1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4.xml"/></Relationships>
</file>

<file path=ppt/slides/_rels/slide1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5.xml"/></Relationships>
</file>

<file path=ppt/slides/_rels/slide1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6.xml"/></Relationships>
</file>

<file path=ppt/slides/_rels/slide1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7.xml"/></Relationships>
</file>

<file path=ppt/slides/_rels/slide1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8.xml"/></Relationships>
</file>

<file path=ppt/slides/_rels/slide1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9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.png"/></Relationships>
</file>

<file path=ppt/slides/_rels/slide1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0.xml"/><Relationship Id="rId3" Type="http://schemas.openxmlformats.org/officeDocument/2006/relationships/image" Target="../media/image29.png"/></Relationships>
</file>

<file path=ppt/slides/_rels/slide1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1.xml"/><Relationship Id="rId3" Type="http://schemas.openxmlformats.org/officeDocument/2006/relationships/image" Target="../media/image29.png"/></Relationships>
</file>

<file path=ppt/slides/_rels/slide1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2.xml"/></Relationships>
</file>

<file path=ppt/slides/_rels/slide1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3.xml"/><Relationship Id="rId3" Type="http://schemas.openxmlformats.org/officeDocument/2006/relationships/image" Target="../media/image29.png"/></Relationships>
</file>

<file path=ppt/slides/_rels/slide1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4.xml"/><Relationship Id="rId3" Type="http://schemas.openxmlformats.org/officeDocument/2006/relationships/image" Target="../media/image29.png"/></Relationships>
</file>

<file path=ppt/slides/_rels/slide1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5.xml"/></Relationships>
</file>

<file path=ppt/slides/_rels/slide1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6.xml"/></Relationships>
</file>

<file path=ppt/slides/_rels/slide1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7.xml"/></Relationships>
</file>

<file path=ppt/slides/_rels/slide1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8.xml"/></Relationships>
</file>

<file path=ppt/slides/_rels/slide1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9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.png"/></Relationships>
</file>

<file path=ppt/slides/_rels/slide1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0.xml"/></Relationships>
</file>

<file path=ppt/slides/_rels/slide1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1.xml"/></Relationships>
</file>

<file path=ppt/slides/_rels/slide1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2.xml"/></Relationships>
</file>

<file path=ppt/slides/_rels/slide1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3.xml"/><Relationship Id="rId3" Type="http://schemas.openxmlformats.org/officeDocument/2006/relationships/image" Target="../media/image35.png"/></Relationships>
</file>

<file path=ppt/slides/_rels/slide1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4.xml"/><Relationship Id="rId3" Type="http://schemas.openxmlformats.org/officeDocument/2006/relationships/image" Target="../media/image35.png"/></Relationships>
</file>

<file path=ppt/slides/_rels/slide1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5.xml"/></Relationships>
</file>

<file path=ppt/slides/_rels/slide1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6.xml"/><Relationship Id="rId3" Type="http://schemas.openxmlformats.org/officeDocument/2006/relationships/image" Target="../media/image36.png"/></Relationships>
</file>

<file path=ppt/slides/_rels/slide1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7.xml"/></Relationships>
</file>

<file path=ppt/slides/_rels/slide1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8.xml"/></Relationships>
</file>

<file path=ppt/slides/_rels/slide1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9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.png"/></Relationships>
</file>

<file path=ppt/slides/_rels/slide1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0.xml"/></Relationships>
</file>

<file path=ppt/slides/_rels/slide1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1.xml"/></Relationships>
</file>

<file path=ppt/slides/_rels/slide1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2.xml"/><Relationship Id="rId3" Type="http://schemas.openxmlformats.org/officeDocument/2006/relationships/image" Target="../media/image8.png"/></Relationships>
</file>

<file path=ppt/slides/_rels/slide1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3.xml"/><Relationship Id="rId3" Type="http://schemas.openxmlformats.org/officeDocument/2006/relationships/image" Target="../media/image10.png"/></Relationships>
</file>

<file path=ppt/slides/_rels/slide1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4.xml"/><Relationship Id="rId3" Type="http://schemas.openxmlformats.org/officeDocument/2006/relationships/image" Target="../media/image33.png"/></Relationships>
</file>

<file path=ppt/slides/_rels/slide1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5.xml"/><Relationship Id="rId3" Type="http://schemas.openxmlformats.org/officeDocument/2006/relationships/image" Target="../media/image33.png"/></Relationships>
</file>

<file path=ppt/slides/_rels/slide1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6.xml"/><Relationship Id="rId3" Type="http://schemas.openxmlformats.org/officeDocument/2006/relationships/image" Target="../media/image33.png"/></Relationships>
</file>

<file path=ppt/slides/_rels/slide1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7.xml"/><Relationship Id="rId3" Type="http://schemas.openxmlformats.org/officeDocument/2006/relationships/image" Target="../media/image33.png"/></Relationships>
</file>

<file path=ppt/slides/_rels/slide1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8.xml"/><Relationship Id="rId3" Type="http://schemas.openxmlformats.org/officeDocument/2006/relationships/image" Target="../media/image33.png"/></Relationships>
</file>

<file path=ppt/slides/_rels/slide1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9.xml"/><Relationship Id="rId3" Type="http://schemas.openxmlformats.org/officeDocument/2006/relationships/image" Target="../media/image3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.png"/></Relationships>
</file>

<file path=ppt/slides/_rels/slide2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0.xml"/><Relationship Id="rId3" Type="http://schemas.openxmlformats.org/officeDocument/2006/relationships/image" Target="../media/image33.png"/></Relationships>
</file>

<file path=ppt/slides/_rels/slide2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1.xml"/><Relationship Id="rId3" Type="http://schemas.openxmlformats.org/officeDocument/2006/relationships/image" Target="../media/image33.png"/></Relationships>
</file>

<file path=ppt/slides/_rels/slide2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2.xml"/><Relationship Id="rId3" Type="http://schemas.openxmlformats.org/officeDocument/2006/relationships/image" Target="../media/image33.png"/></Relationships>
</file>

<file path=ppt/slides/_rels/slide2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3.xml"/><Relationship Id="rId3" Type="http://schemas.openxmlformats.org/officeDocument/2006/relationships/image" Target="../media/image33.png"/></Relationships>
</file>

<file path=ppt/slides/_rels/slide2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4.xml"/><Relationship Id="rId3" Type="http://schemas.openxmlformats.org/officeDocument/2006/relationships/image" Target="../media/image33.png"/></Relationships>
</file>

<file path=ppt/slides/_rels/slide2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5.xml"/><Relationship Id="rId3" Type="http://schemas.openxmlformats.org/officeDocument/2006/relationships/image" Target="../media/image33.png"/></Relationships>
</file>

<file path=ppt/slides/_rels/slide2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6.xml"/><Relationship Id="rId3" Type="http://schemas.openxmlformats.org/officeDocument/2006/relationships/image" Target="../media/image33.png"/></Relationships>
</file>

<file path=ppt/slides/_rels/slide2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7.xml"/><Relationship Id="rId3" Type="http://schemas.openxmlformats.org/officeDocument/2006/relationships/image" Target="../media/image33.png"/></Relationships>
</file>

<file path=ppt/slides/_rels/slide2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8.xml"/></Relationships>
</file>

<file path=ppt/slides/_rels/slide2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9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.png"/></Relationships>
</file>

<file path=ppt/slides/_rels/slide2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0.xml"/></Relationships>
</file>

<file path=ppt/slides/_rels/slide2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1.xml"/></Relationships>
</file>

<file path=ppt/slides/_rels/slide2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2.xml"/></Relationships>
</file>

<file path=ppt/slides/_rels/slide2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3.xml"/><Relationship Id="rId3" Type="http://schemas.openxmlformats.org/officeDocument/2006/relationships/image" Target="../media/image37.png"/></Relationships>
</file>

<file path=ppt/slides/_rels/slide2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4.xml"/><Relationship Id="rId3" Type="http://schemas.openxmlformats.org/officeDocument/2006/relationships/image" Target="../media/image39.png"/></Relationships>
</file>

<file path=ppt/slides/_rels/slide2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5.xml"/><Relationship Id="rId3" Type="http://schemas.openxmlformats.org/officeDocument/2006/relationships/image" Target="../media/image39.png"/></Relationships>
</file>

<file path=ppt/slides/_rels/slide2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6.xml"/></Relationships>
</file>

<file path=ppt/slides/_rels/slide2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7.xml"/><Relationship Id="rId3" Type="http://schemas.openxmlformats.org/officeDocument/2006/relationships/image" Target="../media/image40.png"/></Relationships>
</file>

<file path=ppt/slides/_rels/slide2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8.xml"/></Relationships>
</file>

<file path=ppt/slides/_rels/slide2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9.xml"/><Relationship Id="rId3" Type="http://schemas.openxmlformats.org/officeDocument/2006/relationships/image" Target="../media/image4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0.xml"/><Relationship Id="rId3" Type="http://schemas.openxmlformats.org/officeDocument/2006/relationships/image" Target="../media/image40.png"/></Relationships>
</file>

<file path=ppt/slides/_rels/slide2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1.xml"/><Relationship Id="rId3" Type="http://schemas.openxmlformats.org/officeDocument/2006/relationships/image" Target="../media/image40.png"/></Relationships>
</file>

<file path=ppt/slides/_rels/slide2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2.xml"/></Relationships>
</file>

<file path=ppt/slides/_rels/slide2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3.xml"/></Relationships>
</file>

<file path=ppt/slides/_rels/slide2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4.xml"/><Relationship Id="rId3" Type="http://schemas.openxmlformats.org/officeDocument/2006/relationships/image" Target="../media/image38.png"/></Relationships>
</file>

<file path=ppt/slides/_rels/slide2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5.xml"/><Relationship Id="rId3" Type="http://schemas.openxmlformats.org/officeDocument/2006/relationships/image" Target="../media/image38.png"/></Relationships>
</file>

<file path=ppt/slides/_rels/slide2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6.xml"/><Relationship Id="rId3" Type="http://schemas.openxmlformats.org/officeDocument/2006/relationships/image" Target="../media/image38.png"/></Relationships>
</file>

<file path=ppt/slides/_rels/slide2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7.xml"/><Relationship Id="rId3" Type="http://schemas.openxmlformats.org/officeDocument/2006/relationships/image" Target="../media/image38.png"/></Relationships>
</file>

<file path=ppt/slides/_rels/slide2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8.xml"/><Relationship Id="rId3" Type="http://schemas.openxmlformats.org/officeDocument/2006/relationships/image" Target="../media/image38.png"/></Relationships>
</file>

<file path=ppt/slides/_rels/slide2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9.xml"/><Relationship Id="rId3" Type="http://schemas.openxmlformats.org/officeDocument/2006/relationships/image" Target="../media/image3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9.png"/></Relationships>
</file>

<file path=ppt/slides/_rels/slide2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0.xml"/><Relationship Id="rId3" Type="http://schemas.openxmlformats.org/officeDocument/2006/relationships/image" Target="../media/image38.png"/></Relationships>
</file>

<file path=ppt/slides/_rels/slide2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1.xml"/><Relationship Id="rId3" Type="http://schemas.openxmlformats.org/officeDocument/2006/relationships/image" Target="../media/image38.png"/></Relationships>
</file>

<file path=ppt/slides/_rels/slide2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2.xml"/><Relationship Id="rId3" Type="http://schemas.openxmlformats.org/officeDocument/2006/relationships/image" Target="../media/image38.png"/></Relationships>
</file>

<file path=ppt/slides/_rels/slide2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3.xml"/><Relationship Id="rId3" Type="http://schemas.openxmlformats.org/officeDocument/2006/relationships/image" Target="../media/image38.png"/></Relationships>
</file>

<file path=ppt/slides/_rels/slide2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4.xml"/><Relationship Id="rId3" Type="http://schemas.openxmlformats.org/officeDocument/2006/relationships/image" Target="../media/image38.png"/></Relationships>
</file>

<file path=ppt/slides/_rels/slide2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5.xml"/><Relationship Id="rId3" Type="http://schemas.openxmlformats.org/officeDocument/2006/relationships/image" Target="../media/image38.png"/></Relationships>
</file>

<file path=ppt/slides/_rels/slide2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6.xml"/></Relationships>
</file>

<file path=ppt/slides/_rels/slide2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7.xml"/><Relationship Id="rId3" Type="http://schemas.openxmlformats.org/officeDocument/2006/relationships/image" Target="../media/image45.png"/></Relationships>
</file>

<file path=ppt/slides/_rels/slide2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8.xml"/><Relationship Id="rId3" Type="http://schemas.openxmlformats.org/officeDocument/2006/relationships/image" Target="../media/image45.png"/></Relationships>
</file>

<file path=ppt/slides/_rels/slide2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9.xml"/><Relationship Id="rId3" Type="http://schemas.openxmlformats.org/officeDocument/2006/relationships/image" Target="../media/image4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8.png"/></Relationships>
</file>

<file path=ppt/slides/_rels/slide2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0.xml"/><Relationship Id="rId3" Type="http://schemas.openxmlformats.org/officeDocument/2006/relationships/image" Target="../media/image45.png"/></Relationships>
</file>

<file path=ppt/slides/_rels/slide2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1.xml"/><Relationship Id="rId3" Type="http://schemas.openxmlformats.org/officeDocument/2006/relationships/image" Target="../media/image45.png"/></Relationships>
</file>

<file path=ppt/slides/_rels/slide2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2.xml"/><Relationship Id="rId3" Type="http://schemas.openxmlformats.org/officeDocument/2006/relationships/image" Target="../media/image45.png"/></Relationships>
</file>

<file path=ppt/slides/_rels/slide2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3.xml"/><Relationship Id="rId3" Type="http://schemas.openxmlformats.org/officeDocument/2006/relationships/image" Target="../media/image45.png"/></Relationships>
</file>

<file path=ppt/slides/_rels/slide2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4.xml"/><Relationship Id="rId3" Type="http://schemas.openxmlformats.org/officeDocument/2006/relationships/image" Target="../media/image45.png"/></Relationships>
</file>

<file path=ppt/slides/_rels/slide2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5.xml"/><Relationship Id="rId3" Type="http://schemas.openxmlformats.org/officeDocument/2006/relationships/image" Target="../media/image45.png"/></Relationships>
</file>

<file path=ppt/slides/_rels/slide2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6.xml"/><Relationship Id="rId3" Type="http://schemas.openxmlformats.org/officeDocument/2006/relationships/image" Target="../media/image45.png"/></Relationships>
</file>

<file path=ppt/slides/_rels/slide2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7.xml"/><Relationship Id="rId3" Type="http://schemas.openxmlformats.org/officeDocument/2006/relationships/image" Target="../media/image45.png"/></Relationships>
</file>

<file path=ppt/slides/_rels/slide2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8.xml"/></Relationships>
</file>

<file path=ppt/slides/_rels/slide2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9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0.png"/></Relationships>
</file>

<file path=ppt/slides/_rels/slide2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0.xml"/></Relationships>
</file>

<file path=ppt/slides/_rels/slide2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1.xml"/></Relationships>
</file>

<file path=ppt/slides/_rels/slide2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2.xml"/></Relationships>
</file>

<file path=ppt/slides/_rels/slide2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3.xml"/></Relationships>
</file>

<file path=ppt/slides/_rels/slide2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4.xml"/></Relationships>
</file>

<file path=ppt/slides/_rels/slide2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5.xml"/></Relationships>
</file>

<file path=ppt/slides/_rels/slide2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6.xml"/></Relationships>
</file>

<file path=ppt/slides/_rels/slide2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7.xml"/></Relationships>
</file>

<file path=ppt/slides/_rels/slide2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8.xml"/></Relationships>
</file>

<file path=ppt/slides/_rels/slide2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9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9.png"/></Relationships>
</file>

<file path=ppt/slides/_rels/slide2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0.xml"/></Relationships>
</file>

<file path=ppt/slides/_rels/slide2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1.xml"/></Relationships>
</file>

<file path=ppt/slides/_rels/slide2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2.xml"/></Relationships>
</file>

<file path=ppt/slides/_rels/slide2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3.xml"/></Relationships>
</file>

<file path=ppt/slides/_rels/slide2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4.xml"/><Relationship Id="rId3" Type="http://schemas.openxmlformats.org/officeDocument/2006/relationships/image" Target="../media/image43.png"/></Relationships>
</file>

<file path=ppt/slides/_rels/slide2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5.xml"/></Relationships>
</file>

<file path=ppt/slides/_rels/slide2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6.xml"/><Relationship Id="rId3" Type="http://schemas.openxmlformats.org/officeDocument/2006/relationships/image" Target="../media/image42.png"/></Relationships>
</file>

<file path=ppt/slides/_rels/slide2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7.xml"/></Relationships>
</file>

<file path=ppt/slides/_rels/slide2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8.xml"/><Relationship Id="rId3" Type="http://schemas.openxmlformats.org/officeDocument/2006/relationships/image" Target="../media/image44.png"/></Relationships>
</file>

<file path=ppt/slides/_rels/slide2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9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0.xml"/></Relationships>
</file>

<file path=ppt/slides/_rels/slide2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1.xml"/></Relationships>
</file>

<file path=ppt/slides/_rels/slide2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2.xml"/></Relationships>
</file>

<file path=ppt/slides/_rels/slide2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3.xml"/></Relationships>
</file>

<file path=ppt/slides/_rels/slide2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4.xml"/></Relationships>
</file>

<file path=ppt/slides/_rels/slide2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5.xml"/></Relationships>
</file>

<file path=ppt/slides/_rels/slide2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6.xml"/></Relationships>
</file>

<file path=ppt/slides/_rels/slide2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7.xml"/></Relationships>
</file>

<file path=ppt/slides/_rels/slide2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8.xml"/></Relationships>
</file>

<file path=ppt/slides/_rels/slide2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9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0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1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1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1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1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1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1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1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1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2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2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2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4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15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1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3.xml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4.xm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17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6.xml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7.xml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8.xml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9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0.xml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1.xml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20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3.xml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4.xml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5.xml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6.xml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7.xml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8.xml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2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25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22.pn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2.xml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3.xml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16.png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13.png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22.png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7.xml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8.xml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IN"/>
              <a:t>Virtual Machines and Virtualization</a:t>
            </a:r>
            <a:br>
              <a:rPr lang="en-IN"/>
            </a:br>
            <a:r>
              <a:rPr lang="en-IN"/>
              <a:t>of Clusters and Data Centers</a:t>
            </a:r>
            <a:endParaRPr/>
          </a:p>
        </p:txBody>
      </p:sp>
      <p:sp>
        <p:nvSpPr>
          <p:cNvPr id="90" name="Google Shape;90;p1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</a:pPr>
            <a:r>
              <a:t/>
            </a:r>
            <a:endParaRPr/>
          </a:p>
        </p:txBody>
      </p:sp>
      <p:sp>
        <p:nvSpPr>
          <p:cNvPr id="91" name="Google Shape;91;p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16-01-2025</a:t>
            </a:r>
            <a:endParaRPr/>
          </a:p>
        </p:txBody>
      </p:sp>
      <p:sp>
        <p:nvSpPr>
          <p:cNvPr id="92" name="Google Shape;92;p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Prof. Shweta Dhawan Chachra</a:t>
            </a:r>
            <a:endParaRPr/>
          </a:p>
        </p:txBody>
      </p:sp>
      <p:sp>
        <p:nvSpPr>
          <p:cNvPr id="93" name="Google Shape;93;p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75" name="Google Shape;175;p10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 sz="2400"/>
              <a:t>Virtualization is a computer architecture technology by which multiple virtual machines (VMs) are multiplexed in the same hardware machine.</a:t>
            </a:r>
            <a:endParaRPr sz="2400"/>
          </a:p>
        </p:txBody>
      </p:sp>
      <p:sp>
        <p:nvSpPr>
          <p:cNvPr id="176" name="Google Shape;176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16-01-2025</a:t>
            </a:r>
            <a:endParaRPr/>
          </a:p>
        </p:txBody>
      </p:sp>
      <p:sp>
        <p:nvSpPr>
          <p:cNvPr id="177" name="Google Shape;177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Prof. Shweta Dhawan Chachra</a:t>
            </a:r>
            <a:endParaRPr/>
          </a:p>
        </p:txBody>
      </p:sp>
      <p:sp>
        <p:nvSpPr>
          <p:cNvPr id="178" name="Google Shape;178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8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Google Shape;1039;p10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IN"/>
              <a:t>Library Support Level</a:t>
            </a:r>
            <a:endParaRPr/>
          </a:p>
        </p:txBody>
      </p:sp>
      <p:sp>
        <p:nvSpPr>
          <p:cNvPr id="1040" name="Google Shape;1040;p100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 sz="2400"/>
              <a:t>Most applications use APIs exported by user-level libraries rather than using lengthy system calls by the OS. </a:t>
            </a:r>
            <a:endParaRPr sz="2400"/>
          </a:p>
          <a:p>
            <a:pPr indent="-1905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</p:txBody>
      </p:sp>
      <p:sp>
        <p:nvSpPr>
          <p:cNvPr id="1041" name="Google Shape;1041;p10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16-01-2025</a:t>
            </a:r>
            <a:endParaRPr/>
          </a:p>
        </p:txBody>
      </p:sp>
      <p:sp>
        <p:nvSpPr>
          <p:cNvPr id="1042" name="Google Shape;1042;p10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Prof. Shweta Dhawan Chachra</a:t>
            </a:r>
            <a:endParaRPr/>
          </a:p>
        </p:txBody>
      </p:sp>
      <p:sp>
        <p:nvSpPr>
          <p:cNvPr id="1043" name="Google Shape;1043;p10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0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IN"/>
              <a:t>APIs?</a:t>
            </a:r>
            <a:endParaRPr/>
          </a:p>
        </p:txBody>
      </p:sp>
      <p:sp>
        <p:nvSpPr>
          <p:cNvPr id="1049" name="Google Shape;1049;p10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 sz="2400" u="sng"/>
              <a:t>What?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IN" sz="2400"/>
              <a:t>API can be thought of as a contract of service between two applications. This contract defines how the two communicate with each other using requests and responses. </a:t>
            </a:r>
            <a:endParaRPr sz="2400"/>
          </a:p>
          <a:p>
            <a:pPr indent="-1333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</p:txBody>
      </p:sp>
      <p:sp>
        <p:nvSpPr>
          <p:cNvPr id="1050" name="Google Shape;1050;p10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16-01-2025</a:t>
            </a:r>
            <a:endParaRPr/>
          </a:p>
        </p:txBody>
      </p:sp>
      <p:sp>
        <p:nvSpPr>
          <p:cNvPr id="1051" name="Google Shape;1051;p10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Prof. Shweta Dhawan Chachra</a:t>
            </a:r>
            <a:endParaRPr/>
          </a:p>
        </p:txBody>
      </p:sp>
      <p:sp>
        <p:nvSpPr>
          <p:cNvPr id="1052" name="Google Shape;1052;p10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0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IN"/>
              <a:t>APIs?</a:t>
            </a:r>
            <a:endParaRPr/>
          </a:p>
        </p:txBody>
      </p:sp>
      <p:sp>
        <p:nvSpPr>
          <p:cNvPr id="1058" name="Google Shape;1058;p102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IN" sz="2400"/>
              <a:t>How do APIs work?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 sz="2400"/>
              <a:t>API architecture is usually explained in terms of client and server. </a:t>
            </a:r>
            <a:endParaRPr sz="2400"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 sz="2400"/>
              <a:t>The application sending the request is called the client, and the application sending the response is called the server. </a:t>
            </a:r>
            <a:endParaRPr sz="2400"/>
          </a:p>
          <a:p>
            <a:pPr indent="-1905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 sz="2400"/>
              <a:t>In the weather example, the bureau’s weather database is the server, and the mobile app is the client. </a:t>
            </a:r>
            <a:endParaRPr/>
          </a:p>
        </p:txBody>
      </p:sp>
      <p:sp>
        <p:nvSpPr>
          <p:cNvPr id="1059" name="Google Shape;1059;p10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16-01-2025</a:t>
            </a:r>
            <a:endParaRPr/>
          </a:p>
        </p:txBody>
      </p:sp>
      <p:sp>
        <p:nvSpPr>
          <p:cNvPr id="1060" name="Google Shape;1060;p10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Prof. Shweta Dhawan Chachra</a:t>
            </a:r>
            <a:endParaRPr/>
          </a:p>
        </p:txBody>
      </p:sp>
      <p:sp>
        <p:nvSpPr>
          <p:cNvPr id="1061" name="Google Shape;1061;p10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5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Google Shape;1066;p103"/>
          <p:cNvSpPr txBox="1"/>
          <p:nvPr>
            <p:ph type="title"/>
          </p:nvPr>
        </p:nvSpPr>
        <p:spPr>
          <a:xfrm>
            <a:off x="467544" y="4462"/>
            <a:ext cx="8229600" cy="3460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IN"/>
              <a:t>APIs?</a:t>
            </a:r>
            <a:endParaRPr/>
          </a:p>
        </p:txBody>
      </p:sp>
      <p:sp>
        <p:nvSpPr>
          <p:cNvPr id="1067" name="Google Shape;1067;p103"/>
          <p:cNvSpPr txBox="1"/>
          <p:nvPr>
            <p:ph idx="1" type="body"/>
          </p:nvPr>
        </p:nvSpPr>
        <p:spPr>
          <a:xfrm>
            <a:off x="467544" y="404664"/>
            <a:ext cx="8229600" cy="49294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IN" sz="2000"/>
              <a:t>How do APIs work?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IN" sz="2000"/>
              <a:t>There are four different ways that APIs can work depending on when and why they were created.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b="1" lang="en-IN" sz="2000"/>
              <a:t>SOAP APIs </a:t>
            </a:r>
            <a:endParaRPr/>
          </a:p>
          <a:p>
            <a:pPr indent="-285750" lvl="1" marL="74295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IN" sz="2000"/>
              <a:t>These APIs use Simple Object Access Protocol. Client and server exchange messages using XML. This is a less flexible API that was more popular in the past.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b="1" lang="en-IN" sz="2000"/>
              <a:t>RPC APIs</a:t>
            </a:r>
            <a:endParaRPr/>
          </a:p>
          <a:p>
            <a:pPr indent="-285750" lvl="1" marL="74295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IN" sz="2000"/>
              <a:t>These APIs are called Remote Procedure Calls. The client completes a function (or procedure) on the server, and the server sends the output back to the client.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b="1" lang="en-IN" sz="2000"/>
              <a:t>Websocket APIs</a:t>
            </a:r>
            <a:endParaRPr/>
          </a:p>
          <a:p>
            <a:pPr indent="-285750" lvl="1" marL="74295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IN" sz="2000" u="sng">
                <a:solidFill>
                  <a:schemeClr val="hlink"/>
                </a:solidFill>
                <a:hlinkClick r:id="rId3"/>
              </a:rPr>
              <a:t>Websocket API</a:t>
            </a:r>
            <a:r>
              <a:rPr lang="en-IN" sz="2000"/>
              <a:t> is another modern web API development that uses JSON objects to pass data. </a:t>
            </a:r>
            <a:endParaRPr sz="2000"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b="1" lang="en-IN" sz="2000"/>
              <a:t>REST APIs</a:t>
            </a:r>
            <a:endParaRPr/>
          </a:p>
          <a:p>
            <a:pPr indent="-285750" lvl="1" marL="74295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IN" sz="2000"/>
              <a:t>These are the most popular and flexible APIs found on the web today. REST defines a set of functions like GET, PUT, DELETE, etc. that clients can use to access server data. Clients and servers exchange data using HTTP.</a:t>
            </a:r>
            <a:endParaRPr/>
          </a:p>
        </p:txBody>
      </p:sp>
      <p:sp>
        <p:nvSpPr>
          <p:cNvPr id="1068" name="Google Shape;1068;p10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16-01-2025</a:t>
            </a:r>
            <a:endParaRPr/>
          </a:p>
        </p:txBody>
      </p:sp>
      <p:sp>
        <p:nvSpPr>
          <p:cNvPr id="1069" name="Google Shape;1069;p10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Prof. Shweta Dhawan Chachra</a:t>
            </a:r>
            <a:endParaRPr/>
          </a:p>
        </p:txBody>
      </p:sp>
      <p:sp>
        <p:nvSpPr>
          <p:cNvPr id="1070" name="Google Shape;1070;p10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0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IN"/>
              <a:t>APIs?</a:t>
            </a:r>
            <a:endParaRPr/>
          </a:p>
        </p:txBody>
      </p:sp>
      <p:sp>
        <p:nvSpPr>
          <p:cNvPr id="1076" name="Google Shape;1076;p10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 sz="2400" u="sng"/>
              <a:t>APIS are used to 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IN" sz="2400"/>
              <a:t>Enable programmers to write programs easily. 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IN" sz="2400"/>
              <a:t>Most systems provide well-documented APIs,</a:t>
            </a:r>
            <a:endParaRPr sz="2400"/>
          </a:p>
          <a:p>
            <a:pPr indent="-1333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b="1" sz="2400"/>
          </a:p>
          <a:p>
            <a:pPr indent="-1333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b="1" sz="2400"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b="1" lang="en-IN"/>
              <a:t>This is taken as  </a:t>
            </a:r>
            <a:r>
              <a:rPr b="1" lang="en-IN" u="sng"/>
              <a:t>another candidate for virtualization. </a:t>
            </a:r>
            <a:endParaRPr b="1" u="sng"/>
          </a:p>
        </p:txBody>
      </p:sp>
      <p:sp>
        <p:nvSpPr>
          <p:cNvPr id="1077" name="Google Shape;1077;p10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16-01-2025</a:t>
            </a:r>
            <a:endParaRPr/>
          </a:p>
        </p:txBody>
      </p:sp>
      <p:sp>
        <p:nvSpPr>
          <p:cNvPr id="1078" name="Google Shape;1078;p10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Prof. Shweta Dhawan Chachra</a:t>
            </a:r>
            <a:endParaRPr/>
          </a:p>
        </p:txBody>
      </p:sp>
      <p:sp>
        <p:nvSpPr>
          <p:cNvPr id="1079" name="Google Shape;1079;p10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3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Google Shape;1084;p10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IN"/>
              <a:t>Library level virtualization</a:t>
            </a:r>
            <a:endParaRPr/>
          </a:p>
        </p:txBody>
      </p:sp>
      <p:sp>
        <p:nvSpPr>
          <p:cNvPr id="1085" name="Google Shape;1085;p105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 sz="2400"/>
              <a:t>Also called 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IN" sz="2400"/>
              <a:t>User-level Application Binary Interface (ABI) or </a:t>
            </a:r>
            <a:endParaRPr sz="2400"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b="1" lang="en-IN" sz="2400"/>
              <a:t>API emulation. </a:t>
            </a:r>
            <a:endParaRPr b="1" sz="2400"/>
          </a:p>
          <a:p>
            <a:pPr indent="-1905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  <a:p>
            <a:pPr indent="-1905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</p:txBody>
      </p:sp>
      <p:sp>
        <p:nvSpPr>
          <p:cNvPr id="1086" name="Google Shape;1086;p10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16-01-2025</a:t>
            </a:r>
            <a:endParaRPr/>
          </a:p>
        </p:txBody>
      </p:sp>
      <p:sp>
        <p:nvSpPr>
          <p:cNvPr id="1087" name="Google Shape;1087;p10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Prof. Shweta Dhawan Chachra</a:t>
            </a:r>
            <a:endParaRPr/>
          </a:p>
        </p:txBody>
      </p:sp>
      <p:sp>
        <p:nvSpPr>
          <p:cNvPr id="1088" name="Google Shape;1088;p10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" name="Google Shape;1093;p10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IN"/>
              <a:t>Library level virtualization</a:t>
            </a:r>
            <a:endParaRPr/>
          </a:p>
        </p:txBody>
      </p:sp>
      <p:sp>
        <p:nvSpPr>
          <p:cNvPr id="1094" name="Google Shape;1094;p106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 sz="2400"/>
              <a:t>It is done by API call interception and remapping.</a:t>
            </a:r>
            <a:endParaRPr/>
          </a:p>
          <a:p>
            <a:pPr indent="-1905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b="1" lang="en-IN" sz="2400" u="sng"/>
              <a:t>Create execution environments for running alien programs on a platform </a:t>
            </a:r>
            <a:endParaRPr b="1" sz="2400" u="sng"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b="1" lang="en-IN" sz="2400" u="sng"/>
              <a:t>rather than creating a VM to run the entire operating system. </a:t>
            </a:r>
            <a:endParaRPr b="1" sz="2400" u="sng"/>
          </a:p>
          <a:p>
            <a:pPr indent="-1905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 sz="2400"/>
              <a:t>Typical systems: </a:t>
            </a:r>
            <a:r>
              <a:rPr lang="en-IN" sz="2400">
                <a:solidFill>
                  <a:schemeClr val="accent1"/>
                </a:solidFill>
              </a:rPr>
              <a:t>Wine, WAB, LxRun , VisualMainWin</a:t>
            </a:r>
            <a:endParaRPr sz="2400">
              <a:solidFill>
                <a:schemeClr val="accent1"/>
              </a:solidFill>
            </a:endParaRPr>
          </a:p>
          <a:p>
            <a:pPr indent="-1905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</p:txBody>
      </p:sp>
      <p:sp>
        <p:nvSpPr>
          <p:cNvPr id="1095" name="Google Shape;1095;p10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16-01-2025</a:t>
            </a:r>
            <a:endParaRPr/>
          </a:p>
        </p:txBody>
      </p:sp>
      <p:sp>
        <p:nvSpPr>
          <p:cNvPr id="1096" name="Google Shape;1096;p10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Prof. Shweta Dhawan Chachra</a:t>
            </a:r>
            <a:endParaRPr/>
          </a:p>
        </p:txBody>
      </p:sp>
      <p:sp>
        <p:nvSpPr>
          <p:cNvPr id="1097" name="Google Shape;1097;p10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Google Shape;1102;p10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IN"/>
              <a:t>Library Support Level</a:t>
            </a:r>
            <a:endParaRPr/>
          </a:p>
        </p:txBody>
      </p:sp>
      <p:sp>
        <p:nvSpPr>
          <p:cNvPr id="1103" name="Google Shape;1103;p107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b="1" lang="en-IN" sz="2400"/>
              <a:t>Virtualization with library interfaces is possible by </a:t>
            </a:r>
            <a:r>
              <a:rPr b="1" lang="en-IN" sz="2400">
                <a:solidFill>
                  <a:schemeClr val="accent1"/>
                </a:solidFill>
              </a:rPr>
              <a:t>controlling the communication link between applications and the rest of a system through API hooks</a:t>
            </a:r>
            <a:r>
              <a:rPr b="1" lang="en-IN" sz="2400"/>
              <a:t>. </a:t>
            </a:r>
            <a:endParaRPr b="1" sz="2400"/>
          </a:p>
          <a:p>
            <a:pPr indent="-1905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 sz="2400"/>
              <a:t>The </a:t>
            </a:r>
            <a:r>
              <a:rPr lang="en-IN" sz="2400">
                <a:solidFill>
                  <a:schemeClr val="accent1"/>
                </a:solidFill>
              </a:rPr>
              <a:t>software tool WINE </a:t>
            </a:r>
            <a:r>
              <a:rPr lang="en-IN" sz="2400"/>
              <a:t>has implemented this approach to </a:t>
            </a:r>
            <a:r>
              <a:rPr lang="en-IN" sz="2400">
                <a:solidFill>
                  <a:schemeClr val="accent1"/>
                </a:solidFill>
              </a:rPr>
              <a:t>support Windows applications on top of UNIX hosts</a:t>
            </a:r>
            <a:r>
              <a:rPr lang="en-IN" sz="2400"/>
              <a:t>. 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i="1" lang="en-IN" sz="2400" u="sng">
                <a:solidFill>
                  <a:schemeClr val="hlink"/>
                </a:solidFill>
                <a:hlinkClick r:id="rId3"/>
              </a:rPr>
              <a:t>https://www.winehq.org/</a:t>
            </a:r>
            <a:endParaRPr i="1" sz="2400"/>
          </a:p>
          <a:p>
            <a:pPr indent="-1079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1104" name="Google Shape;1104;p10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16-01-2025</a:t>
            </a:r>
            <a:endParaRPr/>
          </a:p>
        </p:txBody>
      </p:sp>
      <p:sp>
        <p:nvSpPr>
          <p:cNvPr id="1105" name="Google Shape;1105;p10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Prof. Shweta Dhawan Chachra</a:t>
            </a:r>
            <a:endParaRPr/>
          </a:p>
        </p:txBody>
      </p:sp>
      <p:sp>
        <p:nvSpPr>
          <p:cNvPr id="1106" name="Google Shape;1106;p10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1107" name="Google Shape;1107;p107"/>
          <p:cNvSpPr/>
          <p:nvPr/>
        </p:nvSpPr>
        <p:spPr>
          <a:xfrm>
            <a:off x="395536" y="1340768"/>
            <a:ext cx="8496944" cy="1800200"/>
          </a:xfrm>
          <a:prstGeom prst="frame">
            <a:avLst>
              <a:gd fmla="val 12500" name="adj1"/>
            </a:avLst>
          </a:prstGeom>
          <a:solidFill>
            <a:schemeClr val="accent1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2" name="Google Shape;1112;p10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IN"/>
              <a:t>WINE</a:t>
            </a:r>
            <a:endParaRPr/>
          </a:p>
        </p:txBody>
      </p:sp>
      <p:sp>
        <p:nvSpPr>
          <p:cNvPr id="1113" name="Google Shape;1113;p108"/>
          <p:cNvSpPr txBox="1"/>
          <p:nvPr>
            <p:ph idx="1" type="body"/>
          </p:nvPr>
        </p:nvSpPr>
        <p:spPr>
          <a:xfrm>
            <a:off x="457200" y="1052736"/>
            <a:ext cx="8229600" cy="50734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i="1" lang="en-IN" u="sng">
                <a:solidFill>
                  <a:schemeClr val="hlink"/>
                </a:solidFill>
                <a:hlinkClick r:id="rId3"/>
              </a:rPr>
              <a:t>https://www.winehq.org/</a:t>
            </a:r>
            <a:endParaRPr i="1"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i="1" lang="en-IN"/>
              <a:t>Screenshot:</a:t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pic>
        <p:nvPicPr>
          <p:cNvPr id="1114" name="Google Shape;1114;p10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1520" y="2132856"/>
            <a:ext cx="8712968" cy="4392488"/>
          </a:xfrm>
          <a:prstGeom prst="rect">
            <a:avLst/>
          </a:prstGeom>
          <a:noFill/>
          <a:ln>
            <a:noFill/>
          </a:ln>
        </p:spPr>
      </p:pic>
      <p:sp>
        <p:nvSpPr>
          <p:cNvPr id="1115" name="Google Shape;1115;p10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16-01-2025</a:t>
            </a:r>
            <a:endParaRPr/>
          </a:p>
        </p:txBody>
      </p:sp>
      <p:sp>
        <p:nvSpPr>
          <p:cNvPr id="1116" name="Google Shape;1116;p10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Prof. Shweta Dhawan Chachra</a:t>
            </a:r>
            <a:endParaRPr/>
          </a:p>
        </p:txBody>
      </p:sp>
      <p:sp>
        <p:nvSpPr>
          <p:cNvPr id="1117" name="Google Shape;1117;p10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p10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IN"/>
              <a:t>WINE</a:t>
            </a:r>
            <a:endParaRPr/>
          </a:p>
        </p:txBody>
      </p:sp>
      <p:sp>
        <p:nvSpPr>
          <p:cNvPr id="1123" name="Google Shape;1123;p109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 sz="2400"/>
              <a:t>Wine (recursive backronym for Wine Is Not an Emulator) </a:t>
            </a:r>
            <a:endParaRPr/>
          </a:p>
          <a:p>
            <a:pPr indent="-1905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 sz="2400"/>
              <a:t>A free and open-source compatibility layer that aims to allow </a:t>
            </a:r>
            <a:endParaRPr sz="2400"/>
          </a:p>
          <a:p>
            <a:pPr indent="-285750" lvl="1" marL="74295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IN" sz="2000"/>
              <a:t>computer programs developed for Microsoft Windows </a:t>
            </a:r>
            <a:endParaRPr sz="2000"/>
          </a:p>
          <a:p>
            <a:pPr indent="-285750" lvl="1" marL="74295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IN" sz="2000"/>
              <a:t>to run on Unix-like operating systems.</a:t>
            </a:r>
            <a:endParaRPr/>
          </a:p>
        </p:txBody>
      </p:sp>
      <p:sp>
        <p:nvSpPr>
          <p:cNvPr id="1124" name="Google Shape;1124;p10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16-01-2025</a:t>
            </a:r>
            <a:endParaRPr/>
          </a:p>
        </p:txBody>
      </p:sp>
      <p:sp>
        <p:nvSpPr>
          <p:cNvPr id="1125" name="Google Shape;1125;p10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Prof. Shweta Dhawan Chachra</a:t>
            </a:r>
            <a:endParaRPr/>
          </a:p>
        </p:txBody>
      </p:sp>
      <p:sp>
        <p:nvSpPr>
          <p:cNvPr id="1126" name="Google Shape;1126;p10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1127" name="Google Shape;1127;p109"/>
          <p:cNvSpPr/>
          <p:nvPr/>
        </p:nvSpPr>
        <p:spPr>
          <a:xfrm>
            <a:off x="539552" y="2852936"/>
            <a:ext cx="7776864" cy="1008112"/>
          </a:xfrm>
          <a:prstGeom prst="frame">
            <a:avLst>
              <a:gd fmla="val 12500" name="adj1"/>
            </a:avLst>
          </a:prstGeom>
          <a:solidFill>
            <a:schemeClr val="accent1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84" name="Google Shape;184;p1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 sz="2400"/>
              <a:t>The purpose of a VM is to enhance resource sharing by many users and improve computer performance in terms of resource utilization and application flexibility. </a:t>
            </a:r>
            <a:endParaRPr sz="2400"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 sz="2400"/>
              <a:t>Hardware resources (CPU, memory, I/O devices, etc.) or </a:t>
            </a:r>
            <a:endParaRPr sz="2400"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 sz="2400"/>
              <a:t>software resources (operating system and software libraries) can be virtualized in various functional layers.</a:t>
            </a:r>
            <a:endParaRPr sz="2400"/>
          </a:p>
        </p:txBody>
      </p:sp>
      <p:sp>
        <p:nvSpPr>
          <p:cNvPr id="185" name="Google Shape;185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16-01-2025</a:t>
            </a:r>
            <a:endParaRPr/>
          </a:p>
        </p:txBody>
      </p:sp>
      <p:sp>
        <p:nvSpPr>
          <p:cNvPr id="186" name="Google Shape;186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Prof. Shweta Dhawan Chachra</a:t>
            </a:r>
            <a:endParaRPr/>
          </a:p>
        </p:txBody>
      </p:sp>
      <p:sp>
        <p:nvSpPr>
          <p:cNvPr id="187" name="Google Shape;187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1" name="Shape 1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2" name="Google Shape;1132;p11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IN"/>
              <a:t>WINE</a:t>
            </a:r>
            <a:endParaRPr/>
          </a:p>
        </p:txBody>
      </p:sp>
      <p:sp>
        <p:nvSpPr>
          <p:cNvPr id="1133" name="Google Shape;1133;p110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 sz="2400" u="sng"/>
              <a:t>Instead of simulating internal Windows logic like a virtual machine, </a:t>
            </a:r>
            <a:endParaRPr/>
          </a:p>
          <a:p>
            <a:pPr indent="-285750" lvl="1" marL="74295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IN" sz="2000" u="sng"/>
              <a:t>Wine translates Windows API calls into POSIX((Portable Operating System Interface) calls on-the-fly, </a:t>
            </a:r>
            <a:endParaRPr sz="2000" u="sng"/>
          </a:p>
          <a:p>
            <a:pPr indent="-158750" lvl="1" marL="74295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 u="sng"/>
          </a:p>
          <a:p>
            <a:pPr indent="-285750" lvl="1" marL="74295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IN" sz="2000"/>
              <a:t>eliminating the performance and memory penalties of other methods and </a:t>
            </a:r>
            <a:endParaRPr sz="2000"/>
          </a:p>
          <a:p>
            <a:pPr indent="-285750" lvl="1" marL="74295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IN" sz="2000"/>
              <a:t>allowing you to cleanly integrate Windows applications into your desktop.</a:t>
            </a:r>
            <a:endParaRPr/>
          </a:p>
        </p:txBody>
      </p:sp>
      <p:sp>
        <p:nvSpPr>
          <p:cNvPr id="1134" name="Google Shape;1134;p1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16-01-2025</a:t>
            </a:r>
            <a:endParaRPr/>
          </a:p>
        </p:txBody>
      </p:sp>
      <p:sp>
        <p:nvSpPr>
          <p:cNvPr id="1135" name="Google Shape;1135;p1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Prof. Shweta Dhawan Chachra</a:t>
            </a:r>
            <a:endParaRPr/>
          </a:p>
        </p:txBody>
      </p:sp>
      <p:sp>
        <p:nvSpPr>
          <p:cNvPr id="1136" name="Google Shape;1136;p1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1137" name="Google Shape;1137;p110"/>
          <p:cNvSpPr/>
          <p:nvPr/>
        </p:nvSpPr>
        <p:spPr>
          <a:xfrm>
            <a:off x="179512" y="1412776"/>
            <a:ext cx="8856984" cy="1944216"/>
          </a:xfrm>
          <a:prstGeom prst="frame">
            <a:avLst>
              <a:gd fmla="val 12500" name="adj1"/>
            </a:avLst>
          </a:prstGeom>
          <a:solidFill>
            <a:schemeClr val="accent1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Google Shape;1142;p1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IN"/>
              <a:t>WINE v2.0.5 running Sumatra PDF and Media Player Classic on Fedora</a:t>
            </a:r>
            <a:endParaRPr/>
          </a:p>
        </p:txBody>
      </p:sp>
      <p:sp>
        <p:nvSpPr>
          <p:cNvPr id="1143" name="Google Shape;1143;p11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397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pic>
        <p:nvPicPr>
          <p:cNvPr id="1144" name="Google Shape;1144;p1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5536" y="1556792"/>
            <a:ext cx="8568952" cy="5138936"/>
          </a:xfrm>
          <a:prstGeom prst="rect">
            <a:avLst/>
          </a:prstGeom>
          <a:noFill/>
          <a:ln>
            <a:noFill/>
          </a:ln>
        </p:spPr>
      </p:pic>
      <p:sp>
        <p:nvSpPr>
          <p:cNvPr id="1145" name="Google Shape;1145;p1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16-01-2025</a:t>
            </a:r>
            <a:endParaRPr/>
          </a:p>
        </p:txBody>
      </p:sp>
      <p:sp>
        <p:nvSpPr>
          <p:cNvPr id="1146" name="Google Shape;1146;p1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Prof. Shweta Dhawan Chachra</a:t>
            </a:r>
            <a:endParaRPr/>
          </a:p>
        </p:txBody>
      </p:sp>
      <p:sp>
        <p:nvSpPr>
          <p:cNvPr id="1147" name="Google Shape;1147;p1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1" name="Shape 1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2" name="Google Shape;1152;p11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IN"/>
              <a:t>Library Support level: </a:t>
            </a:r>
            <a:br>
              <a:rPr lang="en-IN"/>
            </a:br>
            <a:endParaRPr/>
          </a:p>
        </p:txBody>
      </p:sp>
      <p:sp>
        <p:nvSpPr>
          <p:cNvPr id="1153" name="Google Shape;1153;p112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 sz="2400"/>
              <a:t>Another example is the </a:t>
            </a:r>
            <a:r>
              <a:rPr b="1" lang="en-IN" sz="2400">
                <a:solidFill>
                  <a:schemeClr val="accent1"/>
                </a:solidFill>
              </a:rPr>
              <a:t>vCUDA</a:t>
            </a:r>
            <a:r>
              <a:rPr b="1" lang="en-IN" sz="2400"/>
              <a:t> which </a:t>
            </a:r>
            <a:r>
              <a:rPr b="1" lang="en-IN" sz="2400">
                <a:solidFill>
                  <a:schemeClr val="accent1"/>
                </a:solidFill>
              </a:rPr>
              <a:t>allows applications executing within VMs to leverage GPU hardware acceleration.</a:t>
            </a:r>
            <a:endParaRPr/>
          </a:p>
          <a:p>
            <a:pPr indent="-1905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b="1" sz="2400"/>
          </a:p>
        </p:txBody>
      </p:sp>
      <p:sp>
        <p:nvSpPr>
          <p:cNvPr id="1154" name="Google Shape;1154;p1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16-01-2025</a:t>
            </a:r>
            <a:endParaRPr/>
          </a:p>
        </p:txBody>
      </p:sp>
      <p:sp>
        <p:nvSpPr>
          <p:cNvPr id="1155" name="Google Shape;1155;p1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Prof. Shweta Dhawan Chachra</a:t>
            </a:r>
            <a:endParaRPr/>
          </a:p>
        </p:txBody>
      </p:sp>
      <p:sp>
        <p:nvSpPr>
          <p:cNvPr id="1156" name="Google Shape;1156;p1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1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IN"/>
              <a:t>Library Support level: </a:t>
            </a:r>
            <a:br>
              <a:rPr lang="en-IN"/>
            </a:br>
            <a:endParaRPr/>
          </a:p>
        </p:txBody>
      </p:sp>
      <p:sp>
        <p:nvSpPr>
          <p:cNvPr id="1162" name="Google Shape;1162;p113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Char char="•"/>
            </a:pPr>
            <a:r>
              <a:rPr lang="en-IN">
                <a:solidFill>
                  <a:schemeClr val="accent1"/>
                </a:solidFill>
              </a:rPr>
              <a:t>Advantage:</a:t>
            </a:r>
            <a:r>
              <a:rPr lang="en-IN"/>
              <a:t> It has very low implementation effort</a:t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Char char="•"/>
            </a:pPr>
            <a:r>
              <a:rPr lang="en-IN">
                <a:solidFill>
                  <a:schemeClr val="accent1"/>
                </a:solidFill>
              </a:rPr>
              <a:t>Shortcoming &amp; limitation:</a:t>
            </a:r>
            <a:r>
              <a:rPr lang="en-IN"/>
              <a:t> poor application flexibility and isolation</a:t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sp>
        <p:nvSpPr>
          <p:cNvPr id="1163" name="Google Shape;1163;p11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16-01-2025</a:t>
            </a:r>
            <a:endParaRPr/>
          </a:p>
        </p:txBody>
      </p:sp>
      <p:sp>
        <p:nvSpPr>
          <p:cNvPr id="1164" name="Google Shape;1164;p11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Prof. Shweta Dhawan Chachra</a:t>
            </a:r>
            <a:endParaRPr/>
          </a:p>
        </p:txBody>
      </p:sp>
      <p:sp>
        <p:nvSpPr>
          <p:cNvPr id="1165" name="Google Shape;1165;p11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1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IN"/>
              <a:t>User-Application Level</a:t>
            </a:r>
            <a:endParaRPr/>
          </a:p>
        </p:txBody>
      </p:sp>
      <p:sp>
        <p:nvSpPr>
          <p:cNvPr id="1172" name="Google Shape;1172;p11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 sz="2400"/>
              <a:t>Application level virtualization</a:t>
            </a:r>
            <a:endParaRPr/>
          </a:p>
          <a:p>
            <a:pPr indent="-1905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b="1" lang="en-IN" sz="2400"/>
              <a:t>Virtualizes an application as a VM.</a:t>
            </a:r>
            <a:endParaRPr/>
          </a:p>
          <a:p>
            <a:pPr indent="-1905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 sz="2400"/>
              <a:t>On a traditional OS, an application often runs as a process. Thus known as </a:t>
            </a:r>
            <a:r>
              <a:rPr b="1" lang="en-IN" sz="2400"/>
              <a:t>Process-level virtualization. </a:t>
            </a:r>
            <a:endParaRPr/>
          </a:p>
          <a:p>
            <a:pPr indent="-1905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b="1" sz="2400"/>
          </a:p>
          <a:p>
            <a:pPr indent="-1905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b="1" sz="2400"/>
          </a:p>
        </p:txBody>
      </p:sp>
      <p:sp>
        <p:nvSpPr>
          <p:cNvPr id="1173" name="Google Shape;1173;p11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16-01-2025</a:t>
            </a:r>
            <a:endParaRPr/>
          </a:p>
        </p:txBody>
      </p:sp>
      <p:sp>
        <p:nvSpPr>
          <p:cNvPr id="1174" name="Google Shape;1174;p11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Prof. Shweta Dhawan Chachra</a:t>
            </a:r>
            <a:endParaRPr/>
          </a:p>
        </p:txBody>
      </p:sp>
      <p:sp>
        <p:nvSpPr>
          <p:cNvPr id="1175" name="Google Shape;1175;p11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9" name="Shape 1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0" name="Google Shape;1180;p11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IN"/>
              <a:t>User-Application level: </a:t>
            </a:r>
            <a:endParaRPr/>
          </a:p>
        </p:txBody>
      </p:sp>
      <p:sp>
        <p:nvSpPr>
          <p:cNvPr id="1181" name="Google Shape;1181;p115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b="1" lang="en-IN" sz="2400"/>
              <a:t>High level language (HLL) VMs</a:t>
            </a:r>
            <a:endParaRPr/>
          </a:p>
          <a:p>
            <a:pPr indent="-1905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 sz="2400"/>
              <a:t>The virtualization layer sits as 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b="1" lang="en-IN" sz="2400"/>
              <a:t>an application program on top of an operating system and 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b="1" lang="en-IN" sz="2400"/>
              <a:t>exports an abstraction of a VM that can run programs which are written and compiled to that particular abstract machine definition</a:t>
            </a:r>
            <a:r>
              <a:rPr lang="en-IN" sz="2400"/>
              <a:t>. </a:t>
            </a:r>
            <a:endParaRPr/>
          </a:p>
          <a:p>
            <a:pPr indent="-1905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b="1" lang="en-IN" sz="2400"/>
              <a:t>Any program written in the HLL and compiled for this VM will run on it. </a:t>
            </a:r>
            <a:endParaRPr/>
          </a:p>
          <a:p>
            <a:pPr indent="-1905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  <a:p>
            <a:pPr indent="-1905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  <a:p>
            <a:pPr indent="-1905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</p:txBody>
      </p:sp>
      <p:sp>
        <p:nvSpPr>
          <p:cNvPr id="1182" name="Google Shape;1182;p11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16-01-2025</a:t>
            </a:r>
            <a:endParaRPr/>
          </a:p>
        </p:txBody>
      </p:sp>
      <p:sp>
        <p:nvSpPr>
          <p:cNvPr id="1183" name="Google Shape;1183;p11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Prof. Shweta Dhawan Chachra</a:t>
            </a:r>
            <a:endParaRPr/>
          </a:p>
        </p:txBody>
      </p:sp>
      <p:sp>
        <p:nvSpPr>
          <p:cNvPr id="1184" name="Google Shape;1184;p11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1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IN"/>
              <a:t>User-Application level: </a:t>
            </a:r>
            <a:endParaRPr/>
          </a:p>
        </p:txBody>
      </p:sp>
      <p:sp>
        <p:nvSpPr>
          <p:cNvPr id="1190" name="Google Shape;1190;p116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b="1" lang="en-IN" sz="2400"/>
              <a:t>The Microsoft .NET CLR and Java Virtual Machine (JVM) are two good examples of this class of VM.</a:t>
            </a:r>
            <a:endParaRPr b="1" sz="2400"/>
          </a:p>
          <a:p>
            <a:pPr indent="-1905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b="1" sz="2400"/>
          </a:p>
          <a:p>
            <a:pPr indent="-1905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b="1" sz="2400"/>
          </a:p>
          <a:p>
            <a:pPr indent="-1905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 sz="2400"/>
              <a:t>The arrival of Java Virtual Machine(JVM) brought a new dimension to virtualization.</a:t>
            </a:r>
            <a:endParaRPr/>
          </a:p>
          <a:p>
            <a:pPr indent="-1905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  <a:p>
            <a:pPr indent="-1905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</p:txBody>
      </p:sp>
      <p:sp>
        <p:nvSpPr>
          <p:cNvPr id="1191" name="Google Shape;1191;p11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16-01-2025</a:t>
            </a:r>
            <a:endParaRPr/>
          </a:p>
        </p:txBody>
      </p:sp>
      <p:sp>
        <p:nvSpPr>
          <p:cNvPr id="1192" name="Google Shape;1192;p11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Prof. Shweta Dhawan Chachra</a:t>
            </a:r>
            <a:endParaRPr/>
          </a:p>
        </p:txBody>
      </p:sp>
      <p:sp>
        <p:nvSpPr>
          <p:cNvPr id="1193" name="Google Shape;1193;p11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1194" name="Google Shape;1194;p116"/>
          <p:cNvSpPr/>
          <p:nvPr/>
        </p:nvSpPr>
        <p:spPr>
          <a:xfrm>
            <a:off x="243203" y="3501008"/>
            <a:ext cx="8640960" cy="1656184"/>
          </a:xfrm>
          <a:prstGeom prst="frame">
            <a:avLst>
              <a:gd fmla="val 12500" name="adj1"/>
            </a:avLst>
          </a:prstGeom>
          <a:solidFill>
            <a:schemeClr val="accent1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9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Google Shape;1200;p11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IN"/>
              <a:t>User-Application Level</a:t>
            </a:r>
            <a:endParaRPr/>
          </a:p>
        </p:txBody>
      </p:sp>
      <p:sp>
        <p:nvSpPr>
          <p:cNvPr id="1201" name="Google Shape;1201;p117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 sz="2400"/>
              <a:t>This type of VM has become popular with </a:t>
            </a:r>
            <a:r>
              <a:rPr b="1" lang="en-IN" sz="2400" u="sng"/>
              <a:t>the Java programming language, which is implemented using the Java virtual machine.</a:t>
            </a:r>
            <a:endParaRPr/>
          </a:p>
          <a:p>
            <a:pPr indent="-1905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 sz="2400"/>
              <a:t> Other examples include the </a:t>
            </a:r>
            <a:r>
              <a:rPr b="1" lang="en-IN" sz="2400" u="sng"/>
              <a:t>.NET Framework, which runs on a VM called the Common Language Runtime.</a:t>
            </a:r>
            <a:endParaRPr/>
          </a:p>
          <a:p>
            <a:pPr indent="-1905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b="1" sz="2400" u="sng">
              <a:solidFill>
                <a:schemeClr val="accent1"/>
              </a:solidFill>
            </a:endParaRPr>
          </a:p>
        </p:txBody>
      </p:sp>
      <p:sp>
        <p:nvSpPr>
          <p:cNvPr id="1202" name="Google Shape;1202;p11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16-01-2025</a:t>
            </a:r>
            <a:endParaRPr/>
          </a:p>
        </p:txBody>
      </p:sp>
      <p:sp>
        <p:nvSpPr>
          <p:cNvPr id="1203" name="Google Shape;1203;p11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Prof. Shweta Dhawan Chachra</a:t>
            </a:r>
            <a:endParaRPr/>
          </a:p>
        </p:txBody>
      </p:sp>
      <p:sp>
        <p:nvSpPr>
          <p:cNvPr id="1204" name="Google Shape;1204;p11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8" name="Shape 1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" name="Google Shape;1209;p11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IN"/>
              <a:t>JVM</a:t>
            </a:r>
            <a:endParaRPr/>
          </a:p>
        </p:txBody>
      </p:sp>
      <p:sp>
        <p:nvSpPr>
          <p:cNvPr id="1210" name="Google Shape;1210;p118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 sz="2400"/>
              <a:t>A Java virtual machine (JVM) is a virtual machine that enables a computer to run Java programs as well as programs written in other languages but compiled to Java bytecode.</a:t>
            </a:r>
            <a:endParaRPr/>
          </a:p>
          <a:p>
            <a:pPr indent="-1905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  <a:p>
            <a:pPr indent="-1905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sp>
        <p:nvSpPr>
          <p:cNvPr id="1211" name="Google Shape;1211;p11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16-01-2025</a:t>
            </a:r>
            <a:endParaRPr/>
          </a:p>
        </p:txBody>
      </p:sp>
      <p:sp>
        <p:nvSpPr>
          <p:cNvPr id="1212" name="Google Shape;1212;p11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Prof. Shweta Dhawan Chachra</a:t>
            </a:r>
            <a:endParaRPr/>
          </a:p>
        </p:txBody>
      </p:sp>
      <p:sp>
        <p:nvSpPr>
          <p:cNvPr id="1213" name="Google Shape;1213;p11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7" name="Shape 1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" name="Google Shape;1218;p1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IN"/>
              <a:t>Revisiting facts about Java </a:t>
            </a:r>
            <a:endParaRPr/>
          </a:p>
        </p:txBody>
      </p:sp>
      <p:sp>
        <p:nvSpPr>
          <p:cNvPr id="1219" name="Google Shape;1219;p119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IN" sz="2400"/>
              <a:t>The Compiler of java called as </a:t>
            </a:r>
            <a:r>
              <a:rPr b="1" lang="en-IN" sz="2400"/>
              <a:t>javac </a:t>
            </a:r>
            <a:r>
              <a:rPr lang="en-IN" sz="2400"/>
              <a:t>converts source code into a Intermediate file known as </a:t>
            </a:r>
            <a:r>
              <a:rPr b="1" lang="en-IN" sz="2400"/>
              <a:t>Bytecode</a:t>
            </a:r>
            <a:r>
              <a:rPr lang="en-IN" sz="2400"/>
              <a:t> file.  </a:t>
            </a:r>
            <a:endParaRPr/>
          </a:p>
          <a:p>
            <a:pPr indent="-213359" lvl="0" marL="342900" rtl="0" algn="l"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sz="2400"/>
          </a:p>
          <a:p>
            <a:pPr indent="-342900" lvl="0" marL="342900" rtl="0" algn="l"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IN" sz="2400"/>
              <a:t>The Bytecode file is platform independent</a:t>
            </a:r>
            <a:endParaRPr/>
          </a:p>
          <a:p>
            <a:pPr indent="-213359" lvl="0" marL="342900" rtl="0" algn="l"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sz="2400"/>
          </a:p>
          <a:p>
            <a:pPr indent="-342900" lvl="0" marL="342900" rtl="0" algn="l"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IN" sz="2400" u="sng"/>
              <a:t>The Interpreter of java (</a:t>
            </a:r>
            <a:r>
              <a:rPr b="1" lang="en-IN" sz="2400" u="sng"/>
              <a:t>java</a:t>
            </a:r>
            <a:r>
              <a:rPr lang="en-IN" sz="2400" u="sng"/>
              <a:t>) converts Bytecode into the specific OS compatible machine code . </a:t>
            </a:r>
            <a:r>
              <a:rPr lang="en-IN" sz="2400"/>
              <a:t>This code will vary according to OS.</a:t>
            </a:r>
            <a:endParaRPr/>
          </a:p>
          <a:p>
            <a:pPr indent="-213359" lvl="0" marL="342900" rtl="0" algn="l"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b="1" sz="2400"/>
          </a:p>
          <a:p>
            <a:pPr indent="-342900" lvl="0" marL="342900" rtl="0" algn="l"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b="1" lang="en-IN" sz="2400"/>
              <a:t>Java interpreter:</a:t>
            </a:r>
            <a:endParaRPr sz="2400"/>
          </a:p>
          <a:p>
            <a:pPr indent="-285750" lvl="1" marL="742950" rtl="0" algn="l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IN" sz="2000"/>
              <a:t>The Java interpreter decodes and executes bytecode for the Java virtual machine.</a:t>
            </a:r>
            <a:endParaRPr/>
          </a:p>
          <a:p>
            <a:pPr indent="-213359" lvl="0" marL="342900" rtl="0" algn="l"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sz="2400"/>
          </a:p>
          <a:p>
            <a:pPr indent="-342900" lvl="0" marL="342900" rtl="0" algn="l"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IN" sz="2400"/>
              <a:t>The Java interpreter is actually a part of JVM. </a:t>
            </a:r>
            <a:endParaRPr sz="2400"/>
          </a:p>
          <a:p>
            <a:pPr indent="-213359" lvl="0" marL="342900" rtl="0" algn="l"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sz="2400"/>
          </a:p>
          <a:p>
            <a:pPr indent="-342900" lvl="0" marL="342900" rtl="0" algn="l"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IN" sz="2400" u="sng"/>
              <a:t>Virtual machine is not just executing the bytecodes, it has lot of tasks to do. That full-fledged environment is referred to as a JVM.</a:t>
            </a:r>
            <a:endParaRPr/>
          </a:p>
          <a:p>
            <a:pPr indent="-213359" lvl="0" marL="342900" rtl="0" algn="l"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sz="2400"/>
          </a:p>
          <a:p>
            <a:pPr indent="-170180" lvl="0" marL="34290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</p:txBody>
      </p:sp>
      <p:sp>
        <p:nvSpPr>
          <p:cNvPr id="1220" name="Google Shape;1220;p11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16-01-2025</a:t>
            </a:r>
            <a:endParaRPr/>
          </a:p>
        </p:txBody>
      </p:sp>
      <p:sp>
        <p:nvSpPr>
          <p:cNvPr id="1221" name="Google Shape;1221;p11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Prof. Shweta Dhawan Chachra</a:t>
            </a:r>
            <a:endParaRPr/>
          </a:p>
        </p:txBody>
      </p:sp>
      <p:sp>
        <p:nvSpPr>
          <p:cNvPr id="1222" name="Google Shape;1222;p11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IN"/>
              <a:t>Benefit of Virtualization</a:t>
            </a:r>
            <a:endParaRPr/>
          </a:p>
        </p:txBody>
      </p:sp>
      <p:sp>
        <p:nvSpPr>
          <p:cNvPr id="193" name="Google Shape;193;p12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0000" lnSpcReduction="2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IN"/>
              <a:t>Let us assume a system having Multicore Processor with 20 cores </a:t>
            </a:r>
            <a:endParaRPr/>
          </a:p>
          <a:p>
            <a:pPr indent="0" lvl="0" marL="0" rtl="0" algn="l"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IN"/>
              <a:t>Without Virtualization-</a:t>
            </a:r>
            <a:endParaRPr/>
          </a:p>
          <a:p>
            <a:pPr indent="-342900" lvl="0" marL="342900" rtl="0" algn="l"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IN"/>
              <a:t>20 cores dedicated to one application</a:t>
            </a:r>
            <a:endParaRPr/>
          </a:p>
          <a:p>
            <a:pPr indent="-200660" lvl="0" marL="342900" rtl="0" algn="l"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IN"/>
              <a:t>With virtualization =</a:t>
            </a:r>
            <a:endParaRPr/>
          </a:p>
          <a:p>
            <a:pPr indent="-342900" lvl="0" marL="342900" rtl="0" algn="l"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IN"/>
              <a:t>3 cores to Application A1</a:t>
            </a:r>
            <a:endParaRPr/>
          </a:p>
          <a:p>
            <a:pPr indent="-342900" lvl="0" marL="342900" rtl="0" algn="l"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IN"/>
              <a:t>3 cores to Application A2</a:t>
            </a:r>
            <a:endParaRPr/>
          </a:p>
          <a:p>
            <a:pPr indent="-342900" lvl="0" marL="342900" rtl="0" algn="l"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IN"/>
              <a:t>4 cores Application A3</a:t>
            </a:r>
            <a:endParaRPr/>
          </a:p>
          <a:p>
            <a:pPr indent="-342900" lvl="0" marL="342900" rtl="0" algn="l"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IN"/>
              <a:t>Remaining 10 cores for Host Machine</a:t>
            </a:r>
            <a:endParaRPr/>
          </a:p>
          <a:p>
            <a:pPr indent="-200660" lvl="0" marL="342900" rtl="0" algn="l"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-342900" lvl="0" marL="342900" rtl="0" algn="l"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IN"/>
              <a:t>Resources are shared </a:t>
            </a:r>
            <a:endParaRPr/>
          </a:p>
          <a:p>
            <a:pPr indent="-342900" lvl="0" marL="342900" rtl="0" algn="l"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IN"/>
              <a:t>Effective Utilization of Resources</a:t>
            </a:r>
            <a:endParaRPr/>
          </a:p>
        </p:txBody>
      </p:sp>
      <p:sp>
        <p:nvSpPr>
          <p:cNvPr id="194" name="Google Shape;194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16-01-2025</a:t>
            </a:r>
            <a:endParaRPr/>
          </a:p>
        </p:txBody>
      </p:sp>
      <p:sp>
        <p:nvSpPr>
          <p:cNvPr id="195" name="Google Shape;195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Prof. Shweta Dhawan Chachra</a:t>
            </a:r>
            <a:endParaRPr/>
          </a:p>
        </p:txBody>
      </p:sp>
      <p:sp>
        <p:nvSpPr>
          <p:cNvPr id="196" name="Google Shape;196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6" name="Shape 1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7" name="Google Shape;1227;p12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IN"/>
              <a:t>JVM</a:t>
            </a:r>
            <a:endParaRPr/>
          </a:p>
        </p:txBody>
      </p:sp>
      <p:sp>
        <p:nvSpPr>
          <p:cNvPr id="1228" name="Google Shape;1228;p120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 sz="2400"/>
              <a:t>The Java Virtual Machine is responsible for </a:t>
            </a:r>
            <a:r>
              <a:rPr b="1" lang="en-IN" sz="2400" u="sng"/>
              <a:t>interpreting Java byte code and translating this into actions or Operating System calls.</a:t>
            </a:r>
            <a:endParaRPr/>
          </a:p>
          <a:p>
            <a:pPr indent="-1905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 sz="2400"/>
              <a:t>For example,</a:t>
            </a:r>
            <a:r>
              <a:rPr b="1" lang="en-IN" sz="2400"/>
              <a:t> </a:t>
            </a:r>
            <a:r>
              <a:rPr b="1" lang="en-IN" sz="2400" u="sng"/>
              <a:t>a request to establish a socket connection to a remote machine will involve an Operating System call. </a:t>
            </a:r>
            <a:endParaRPr b="1" sz="2400" u="sng"/>
          </a:p>
          <a:p>
            <a:pPr indent="-1905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 sz="2400"/>
              <a:t>Different Operating Systems handle sockets in different ways - but the programmer doesn't need to worry about such details.</a:t>
            </a:r>
            <a:endParaRPr/>
          </a:p>
        </p:txBody>
      </p:sp>
      <p:sp>
        <p:nvSpPr>
          <p:cNvPr id="1229" name="Google Shape;1229;p12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16-01-2025</a:t>
            </a:r>
            <a:endParaRPr/>
          </a:p>
        </p:txBody>
      </p:sp>
      <p:sp>
        <p:nvSpPr>
          <p:cNvPr id="1230" name="Google Shape;1230;p12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Prof. Shweta Dhawan Chachra</a:t>
            </a:r>
            <a:endParaRPr/>
          </a:p>
        </p:txBody>
      </p:sp>
      <p:sp>
        <p:nvSpPr>
          <p:cNvPr id="1231" name="Google Shape;1231;p12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5" name="Shape 1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6" name="Google Shape;1236;p12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IN"/>
              <a:t>Stack based VMs</a:t>
            </a:r>
            <a:endParaRPr/>
          </a:p>
        </p:txBody>
      </p:sp>
      <p:sp>
        <p:nvSpPr>
          <p:cNvPr id="1237" name="Google Shape;1237;p12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 sz="2400" u="sng"/>
              <a:t>Both JVM and . NET CLI are </a:t>
            </a:r>
            <a:r>
              <a:rPr b="1" lang="en-IN" sz="2400" u="sng"/>
              <a:t>stack based VMs.</a:t>
            </a:r>
            <a:endParaRPr/>
          </a:p>
          <a:p>
            <a:pPr indent="-1905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 sz="2400"/>
              <a:t>Based on </a:t>
            </a:r>
            <a:r>
              <a:rPr b="1" lang="en-IN" sz="2400" u="sng"/>
              <a:t>Execution stack </a:t>
            </a:r>
            <a:r>
              <a:rPr b="1" lang="en-IN" sz="2400"/>
              <a:t>that is used to perform operations.</a:t>
            </a:r>
            <a:endParaRPr/>
          </a:p>
          <a:p>
            <a:pPr indent="-1905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</p:txBody>
      </p:sp>
      <p:sp>
        <p:nvSpPr>
          <p:cNvPr id="1238" name="Google Shape;1238;p12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16-01-2025</a:t>
            </a:r>
            <a:endParaRPr/>
          </a:p>
        </p:txBody>
      </p:sp>
      <p:sp>
        <p:nvSpPr>
          <p:cNvPr id="1239" name="Google Shape;1239;p12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Prof. Shweta Dhawan Chachra</a:t>
            </a:r>
            <a:endParaRPr/>
          </a:p>
        </p:txBody>
      </p:sp>
      <p:sp>
        <p:nvSpPr>
          <p:cNvPr id="1240" name="Google Shape;1240;p12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4" name="Shape 1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5" name="Google Shape;1245;p12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IN"/>
              <a:t>Stack based VMs</a:t>
            </a:r>
            <a:endParaRPr/>
          </a:p>
        </p:txBody>
      </p:sp>
      <p:sp>
        <p:nvSpPr>
          <p:cNvPr id="1246" name="Google Shape;1246;p122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 sz="2400"/>
              <a:t>The byte code generated by compilers for these architectures </a:t>
            </a:r>
            <a:endParaRPr/>
          </a:p>
          <a:p>
            <a:pPr indent="-1905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 sz="2400"/>
              <a:t>contains a set of instructions that load </a:t>
            </a:r>
            <a:r>
              <a:rPr lang="en-IN" sz="2400" u="sng"/>
              <a:t>operand on the stack</a:t>
            </a:r>
            <a:r>
              <a:rPr lang="en-IN" sz="2400"/>
              <a:t>, </a:t>
            </a:r>
            <a:r>
              <a:rPr lang="en-IN" sz="2400" u="sng"/>
              <a:t>perform some operations with them and put the result on the stack.</a:t>
            </a:r>
            <a:endParaRPr/>
          </a:p>
          <a:p>
            <a:pPr indent="-1905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</p:txBody>
      </p:sp>
      <p:sp>
        <p:nvSpPr>
          <p:cNvPr id="1247" name="Google Shape;1247;p12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16-01-2025</a:t>
            </a:r>
            <a:endParaRPr/>
          </a:p>
        </p:txBody>
      </p:sp>
      <p:sp>
        <p:nvSpPr>
          <p:cNvPr id="1248" name="Google Shape;1248;p12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Prof. Shweta Dhawan Chachra</a:t>
            </a:r>
            <a:endParaRPr/>
          </a:p>
        </p:txBody>
      </p:sp>
      <p:sp>
        <p:nvSpPr>
          <p:cNvPr id="1249" name="Google Shape;1249;p12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3" name="Shape 1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4" name="Google Shape;1254;p12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IN"/>
              <a:t>Register based VMs</a:t>
            </a:r>
            <a:endParaRPr/>
          </a:p>
        </p:txBody>
      </p:sp>
      <p:sp>
        <p:nvSpPr>
          <p:cNvPr id="1255" name="Google Shape;1255;p123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IN" sz="2800"/>
              <a:t>An alternative based on registers.</a:t>
            </a:r>
            <a:endParaRPr/>
          </a:p>
          <a:p>
            <a:pPr indent="-3429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IN" sz="2800"/>
              <a:t>Example- </a:t>
            </a:r>
            <a:r>
              <a:rPr b="1" lang="en-IN" sz="2800" u="sng"/>
              <a:t>Parrot, A programming Language VM originally designed to support execution of PERL </a:t>
            </a:r>
            <a:r>
              <a:rPr lang="en-IN" sz="2800"/>
              <a:t>and then generalized to host the execution of dynamic languages.</a:t>
            </a:r>
            <a:endParaRPr sz="2800"/>
          </a:p>
        </p:txBody>
      </p:sp>
      <p:sp>
        <p:nvSpPr>
          <p:cNvPr id="1256" name="Google Shape;1256;p12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16-01-2025</a:t>
            </a:r>
            <a:endParaRPr/>
          </a:p>
        </p:txBody>
      </p:sp>
      <p:sp>
        <p:nvSpPr>
          <p:cNvPr id="1257" name="Google Shape;1257;p12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Prof. Shweta Dhawan Chachra</a:t>
            </a:r>
            <a:endParaRPr/>
          </a:p>
        </p:txBody>
      </p:sp>
      <p:sp>
        <p:nvSpPr>
          <p:cNvPr id="1258" name="Google Shape;1258;p12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2" name="Shape 1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3" name="Google Shape;1263;p12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IN"/>
              <a:t>A</a:t>
            </a:r>
            <a:r>
              <a:rPr i="1" lang="en-IN"/>
              <a:t>pplication virtual machine</a:t>
            </a:r>
            <a:endParaRPr/>
          </a:p>
        </p:txBody>
      </p:sp>
      <p:sp>
        <p:nvSpPr>
          <p:cNvPr id="1264" name="Google Shape;1264;p12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 sz="2400"/>
              <a:t>A process VM, </a:t>
            </a:r>
            <a:endParaRPr sz="2400"/>
          </a:p>
          <a:p>
            <a:pPr indent="-285750" lvl="1" marL="74295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IN" sz="2000"/>
              <a:t>also called </a:t>
            </a:r>
            <a:r>
              <a:rPr lang="en-IN" sz="2000" u="sng"/>
              <a:t>an </a:t>
            </a:r>
            <a:r>
              <a:rPr i="1" lang="en-IN" sz="2000" u="sng"/>
              <a:t>application virtual machine</a:t>
            </a:r>
            <a:r>
              <a:rPr lang="en-IN" sz="2000" u="sng"/>
              <a:t>, or </a:t>
            </a:r>
            <a:endParaRPr sz="2000" u="sng"/>
          </a:p>
          <a:p>
            <a:pPr indent="-285750" lvl="1" marL="74295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i="1" lang="en-IN" sz="2000" u="sng"/>
              <a:t>Managed Runtime Environment</a:t>
            </a:r>
            <a:r>
              <a:rPr lang="en-IN" sz="2000" u="sng"/>
              <a:t> (MRE), </a:t>
            </a:r>
            <a:endParaRPr sz="2000" u="sng"/>
          </a:p>
          <a:p>
            <a:pPr indent="-285750" lvl="1" marL="74295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IN" sz="2000"/>
              <a:t>runs as a normal application inside a host OS and supports a single process.</a:t>
            </a:r>
            <a:endParaRPr/>
          </a:p>
          <a:p>
            <a:pPr indent="-1905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 sz="2400"/>
              <a:t>It is created when that process is started and destroyed when it exits. </a:t>
            </a:r>
            <a:endParaRPr sz="2400"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 sz="2400"/>
              <a:t>Its purpose is to provide a platform-independent programming environment and allows a program to execute in the same way on any platform.</a:t>
            </a:r>
            <a:endParaRPr/>
          </a:p>
        </p:txBody>
      </p:sp>
      <p:sp>
        <p:nvSpPr>
          <p:cNvPr id="1265" name="Google Shape;1265;p12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16-01-2025</a:t>
            </a:r>
            <a:endParaRPr/>
          </a:p>
        </p:txBody>
      </p:sp>
      <p:sp>
        <p:nvSpPr>
          <p:cNvPr id="1266" name="Google Shape;1266;p12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Prof. Shweta Dhawan Chachra</a:t>
            </a:r>
            <a:endParaRPr/>
          </a:p>
        </p:txBody>
      </p:sp>
      <p:sp>
        <p:nvSpPr>
          <p:cNvPr id="1267" name="Google Shape;1267;p12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1" name="Shape 1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2" name="Google Shape;1272;p12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IN"/>
              <a:t>User-Application Level</a:t>
            </a:r>
            <a:endParaRPr/>
          </a:p>
        </p:txBody>
      </p:sp>
      <p:sp>
        <p:nvSpPr>
          <p:cNvPr id="1273" name="Google Shape;1273;p125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 sz="2400"/>
              <a:t>Other forms of application-level virtualization are: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IN" sz="2400"/>
              <a:t>application isolation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IN" sz="2400"/>
              <a:t>application streaming. </a:t>
            </a:r>
            <a:endParaRPr sz="2400"/>
          </a:p>
          <a:p>
            <a:pPr indent="-1333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 sz="2400"/>
              <a:t>The process involves wrapping the application in a layer that is isolated from the host OS and other applications.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 sz="2400"/>
              <a:t> </a:t>
            </a:r>
            <a:r>
              <a:rPr b="1" lang="en-IN" sz="2400"/>
              <a:t>The result is an application that is much easier to distribute and remove from user workstations. </a:t>
            </a:r>
            <a:endParaRPr/>
          </a:p>
        </p:txBody>
      </p:sp>
      <p:sp>
        <p:nvSpPr>
          <p:cNvPr id="1274" name="Google Shape;1274;p12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16-01-2025</a:t>
            </a:r>
            <a:endParaRPr/>
          </a:p>
        </p:txBody>
      </p:sp>
      <p:sp>
        <p:nvSpPr>
          <p:cNvPr id="1275" name="Google Shape;1275;p12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Prof. Shweta Dhawan Chachra</a:t>
            </a:r>
            <a:endParaRPr/>
          </a:p>
        </p:txBody>
      </p:sp>
      <p:sp>
        <p:nvSpPr>
          <p:cNvPr id="1276" name="Google Shape;1276;p12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126"/>
          <p:cNvSpPr txBox="1"/>
          <p:nvPr>
            <p:ph type="title"/>
          </p:nvPr>
        </p:nvSpPr>
        <p:spPr>
          <a:xfrm>
            <a:off x="395536" y="476672"/>
            <a:ext cx="8229600" cy="5040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IN"/>
              <a:t>What is LANDesk?</a:t>
            </a:r>
            <a:endParaRPr/>
          </a:p>
        </p:txBody>
      </p:sp>
      <p:sp>
        <p:nvSpPr>
          <p:cNvPr id="1282" name="Google Shape;1282;p126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IN" sz="2800"/>
              <a:t>An example of </a:t>
            </a:r>
            <a:r>
              <a:rPr lang="en-IN" sz="2800">
                <a:solidFill>
                  <a:schemeClr val="accent1"/>
                </a:solidFill>
              </a:rPr>
              <a:t>application virtualization.</a:t>
            </a:r>
            <a:endParaRPr/>
          </a:p>
          <a:p>
            <a:pPr indent="-1651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sz="2800"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 u="sng"/>
          </a:p>
        </p:txBody>
      </p:sp>
      <p:sp>
        <p:nvSpPr>
          <p:cNvPr id="1283" name="Google Shape;1283;p12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16-01-2025</a:t>
            </a:r>
            <a:endParaRPr/>
          </a:p>
        </p:txBody>
      </p:sp>
      <p:sp>
        <p:nvSpPr>
          <p:cNvPr id="1284" name="Google Shape;1284;p12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Prof. Shweta Dhawan Chachra</a:t>
            </a:r>
            <a:endParaRPr/>
          </a:p>
        </p:txBody>
      </p:sp>
      <p:sp>
        <p:nvSpPr>
          <p:cNvPr id="1285" name="Google Shape;1285;p12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9" name="Shape 1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" name="Google Shape;1290;p127"/>
          <p:cNvSpPr txBox="1"/>
          <p:nvPr>
            <p:ph type="title"/>
          </p:nvPr>
        </p:nvSpPr>
        <p:spPr>
          <a:xfrm>
            <a:off x="457200" y="116632"/>
            <a:ext cx="8229600" cy="5040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IN"/>
              <a:t>What is LANDesk?</a:t>
            </a:r>
            <a:endParaRPr/>
          </a:p>
        </p:txBody>
      </p:sp>
      <p:sp>
        <p:nvSpPr>
          <p:cNvPr id="1291" name="Google Shape;1291;p127"/>
          <p:cNvSpPr txBox="1"/>
          <p:nvPr>
            <p:ph idx="1" type="body"/>
          </p:nvPr>
        </p:nvSpPr>
        <p:spPr>
          <a:xfrm>
            <a:off x="470595" y="1351359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sz="2800"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 u="sng"/>
          </a:p>
        </p:txBody>
      </p:sp>
      <p:sp>
        <p:nvSpPr>
          <p:cNvPr id="1292" name="Google Shape;1292;p12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16-01-2025</a:t>
            </a:r>
            <a:endParaRPr/>
          </a:p>
        </p:txBody>
      </p:sp>
      <p:sp>
        <p:nvSpPr>
          <p:cNvPr id="1293" name="Google Shape;1293;p12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Prof. Shweta Dhawan Chachra</a:t>
            </a:r>
            <a:endParaRPr/>
          </a:p>
        </p:txBody>
      </p:sp>
      <p:sp>
        <p:nvSpPr>
          <p:cNvPr id="1294" name="Google Shape;1294;p12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1295" name="Google Shape;1295;p1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13593" y="3861048"/>
            <a:ext cx="4333875" cy="249986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landesk remote control" id="1296" name="Google Shape;1296;p1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22222" y="692697"/>
            <a:ext cx="4402752" cy="3168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7" name="Google Shape;1297;p1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380530" y="701306"/>
            <a:ext cx="4763469" cy="31597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1" name="Shape 1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2" name="Google Shape;1302;p128"/>
          <p:cNvSpPr txBox="1"/>
          <p:nvPr>
            <p:ph type="title"/>
          </p:nvPr>
        </p:nvSpPr>
        <p:spPr>
          <a:xfrm>
            <a:off x="395536" y="476672"/>
            <a:ext cx="8229600" cy="5040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IN"/>
              <a:t>What is LANDesk?</a:t>
            </a:r>
            <a:endParaRPr/>
          </a:p>
        </p:txBody>
      </p:sp>
      <p:sp>
        <p:nvSpPr>
          <p:cNvPr id="1303" name="Google Shape;1303;p128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 sz="2400"/>
              <a:t>LANDESK's Remote Control capabilities allow IT departments to minimize downtime by 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IN" sz="2400" u="sng"/>
              <a:t>Fixing computer errors and updating systems from a remote location.</a:t>
            </a:r>
            <a:endParaRPr/>
          </a:p>
          <a:p>
            <a:pPr indent="-1333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 u="sng"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 sz="2400"/>
              <a:t>LANDesk is an asset management software system used to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IN" sz="2400" u="sng"/>
              <a:t> remotely inventory and manage desktop computers</a:t>
            </a:r>
            <a:r>
              <a:rPr lang="en-IN" sz="2400"/>
              <a:t>. 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IN" sz="2400" u="sng"/>
              <a:t>Reports on installed software and hardware, allow remote assistance, and install operating system security patches. </a:t>
            </a:r>
            <a:endParaRPr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 u="sng"/>
          </a:p>
        </p:txBody>
      </p:sp>
      <p:sp>
        <p:nvSpPr>
          <p:cNvPr id="1304" name="Google Shape;1304;p12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16-01-2025</a:t>
            </a:r>
            <a:endParaRPr/>
          </a:p>
        </p:txBody>
      </p:sp>
      <p:sp>
        <p:nvSpPr>
          <p:cNvPr id="1305" name="Google Shape;1305;p12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Prof. Shweta Dhawan Chachra</a:t>
            </a:r>
            <a:endParaRPr/>
          </a:p>
        </p:txBody>
      </p:sp>
      <p:sp>
        <p:nvSpPr>
          <p:cNvPr id="1306" name="Google Shape;1306;p12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0" name="Shape 1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1" name="Google Shape;1311;p12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IN"/>
              <a:t>User-Application Level</a:t>
            </a:r>
            <a:endParaRPr/>
          </a:p>
        </p:txBody>
      </p:sp>
      <p:sp>
        <p:nvSpPr>
          <p:cNvPr id="1312" name="Google Shape;1312;p129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Char char="•"/>
            </a:pPr>
            <a:r>
              <a:rPr lang="en-IN">
                <a:solidFill>
                  <a:schemeClr val="accent1"/>
                </a:solidFill>
              </a:rPr>
              <a:t>Advantage:</a:t>
            </a:r>
            <a:r>
              <a:rPr lang="en-IN"/>
              <a:t> has the best application isolation</a:t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Char char="•"/>
            </a:pPr>
            <a:r>
              <a:rPr lang="en-IN">
                <a:solidFill>
                  <a:schemeClr val="accent1"/>
                </a:solidFill>
              </a:rPr>
              <a:t>Shortcoming &amp; limitation: </a:t>
            </a:r>
            <a:r>
              <a:rPr lang="en-IN"/>
              <a:t>low performance, low application flexibility and high implementation complexity.</a:t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sp>
        <p:nvSpPr>
          <p:cNvPr id="1313" name="Google Shape;1313;p12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16-01-2025</a:t>
            </a:r>
            <a:endParaRPr/>
          </a:p>
        </p:txBody>
      </p:sp>
      <p:sp>
        <p:nvSpPr>
          <p:cNvPr id="1314" name="Google Shape;1314;p12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Prof. Shweta Dhawan Chachra</a:t>
            </a:r>
            <a:endParaRPr/>
          </a:p>
        </p:txBody>
      </p:sp>
      <p:sp>
        <p:nvSpPr>
          <p:cNvPr id="1315" name="Google Shape;1315;p12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02" name="Google Shape;202;p13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IN"/>
              <a:t>Virtualization=Software defined technology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IN"/>
              <a:t>Software defined compute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IN"/>
              <a:t>Software defined networking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IN"/>
              <a:t>Software defined storage</a:t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sp>
        <p:nvSpPr>
          <p:cNvPr id="203" name="Google Shape;203;p1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16-01-2025</a:t>
            </a:r>
            <a:endParaRPr/>
          </a:p>
        </p:txBody>
      </p:sp>
      <p:sp>
        <p:nvSpPr>
          <p:cNvPr id="204" name="Google Shape;204;p1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Prof. Shweta Dhawan Chachra</a:t>
            </a:r>
            <a:endParaRPr/>
          </a:p>
        </p:txBody>
      </p:sp>
      <p:sp>
        <p:nvSpPr>
          <p:cNvPr id="205" name="Google Shape;205;p1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130"/>
          <p:cNvSpPr txBox="1"/>
          <p:nvPr>
            <p:ph type="title"/>
          </p:nvPr>
        </p:nvSpPr>
        <p:spPr>
          <a:xfrm>
            <a:off x="457200" y="274638"/>
            <a:ext cx="8229600" cy="56207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IN" sz="3600"/>
              <a:t>Relative Merits of Different Approaches</a:t>
            </a:r>
            <a:endParaRPr/>
          </a:p>
        </p:txBody>
      </p:sp>
      <p:sp>
        <p:nvSpPr>
          <p:cNvPr id="1321" name="Google Shape;1321;p130"/>
          <p:cNvSpPr txBox="1"/>
          <p:nvPr>
            <p:ph idx="1" type="body"/>
          </p:nvPr>
        </p:nvSpPr>
        <p:spPr>
          <a:xfrm>
            <a:off x="457200" y="836712"/>
            <a:ext cx="8229600" cy="5289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 sz="2400"/>
              <a:t>The </a:t>
            </a:r>
            <a:r>
              <a:rPr lang="en-IN" sz="2400">
                <a:solidFill>
                  <a:schemeClr val="accent1"/>
                </a:solidFill>
              </a:rPr>
              <a:t>number of X’s </a:t>
            </a:r>
            <a:r>
              <a:rPr lang="en-IN" sz="2400"/>
              <a:t>in the table cells </a:t>
            </a:r>
            <a:r>
              <a:rPr lang="en-IN" sz="2400">
                <a:solidFill>
                  <a:schemeClr val="accent3"/>
                </a:solidFill>
              </a:rPr>
              <a:t>reflects the advantage points </a:t>
            </a:r>
            <a:r>
              <a:rPr lang="en-IN" sz="2400"/>
              <a:t>of each implementation level.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•"/>
            </a:pPr>
            <a:r>
              <a:rPr lang="en-IN" sz="2400">
                <a:solidFill>
                  <a:schemeClr val="accent1"/>
                </a:solidFill>
              </a:rPr>
              <a:t>Five X’s implies the best case </a:t>
            </a:r>
            <a:r>
              <a:rPr lang="en-IN" sz="2400"/>
              <a:t>and </a:t>
            </a:r>
            <a:r>
              <a:rPr lang="en-IN" sz="2400">
                <a:solidFill>
                  <a:schemeClr val="accent1"/>
                </a:solidFill>
              </a:rPr>
              <a:t>one X implies the worst case. </a:t>
            </a:r>
            <a:endParaRPr/>
          </a:p>
          <a:p>
            <a:pPr indent="-1905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</p:txBody>
      </p:sp>
      <p:pic>
        <p:nvPicPr>
          <p:cNvPr id="1322" name="Google Shape;1322;p130"/>
          <p:cNvPicPr preferRelativeResize="0"/>
          <p:nvPr/>
        </p:nvPicPr>
        <p:blipFill rotWithShape="1">
          <a:blip r:embed="rId3">
            <a:alphaModFix/>
          </a:blip>
          <a:srcRect b="18253" l="28445" r="25260" t="56440"/>
          <a:stretch/>
        </p:blipFill>
        <p:spPr>
          <a:xfrm>
            <a:off x="467544" y="2420888"/>
            <a:ext cx="8280920" cy="3960440"/>
          </a:xfrm>
          <a:prstGeom prst="rect">
            <a:avLst/>
          </a:prstGeom>
          <a:noFill/>
          <a:ln>
            <a:noFill/>
          </a:ln>
        </p:spPr>
      </p:pic>
      <p:sp>
        <p:nvSpPr>
          <p:cNvPr id="1323" name="Google Shape;1323;p13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16-01-2025</a:t>
            </a:r>
            <a:endParaRPr/>
          </a:p>
        </p:txBody>
      </p:sp>
      <p:sp>
        <p:nvSpPr>
          <p:cNvPr id="1324" name="Google Shape;1324;p13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Prof. Shweta Dhawan Chachra</a:t>
            </a:r>
            <a:endParaRPr/>
          </a:p>
        </p:txBody>
      </p:sp>
      <p:sp>
        <p:nvSpPr>
          <p:cNvPr id="1325" name="Google Shape;1325;p13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9" name="Shape 1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0" name="Google Shape;1330;p13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IN"/>
              <a:t>Relative Merits of Different Approaches</a:t>
            </a:r>
            <a:endParaRPr/>
          </a:p>
        </p:txBody>
      </p:sp>
      <p:sp>
        <p:nvSpPr>
          <p:cNvPr id="1331" name="Google Shape;1331;p13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•"/>
            </a:pPr>
            <a:r>
              <a:rPr lang="en-IN" sz="2400">
                <a:solidFill>
                  <a:schemeClr val="accent1"/>
                </a:solidFill>
              </a:rPr>
              <a:t>Overall, hardware and OS support </a:t>
            </a:r>
            <a:r>
              <a:rPr lang="en-IN" sz="2400"/>
              <a:t>will yield the </a:t>
            </a:r>
            <a:r>
              <a:rPr lang="en-IN" sz="2400">
                <a:solidFill>
                  <a:schemeClr val="accent1"/>
                </a:solidFill>
              </a:rPr>
              <a:t>highest performance. </a:t>
            </a:r>
            <a:endParaRPr sz="2400">
              <a:solidFill>
                <a:schemeClr val="accent1"/>
              </a:solidFill>
            </a:endParaRPr>
          </a:p>
          <a:p>
            <a:pPr indent="-1905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>
              <a:solidFill>
                <a:schemeClr val="accent1"/>
              </a:solidFill>
            </a:endParaRPr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 sz="2400"/>
              <a:t>However, the </a:t>
            </a:r>
            <a:r>
              <a:rPr lang="en-IN" sz="2400">
                <a:solidFill>
                  <a:schemeClr val="accent1"/>
                </a:solidFill>
              </a:rPr>
              <a:t>hardware and application levels </a:t>
            </a:r>
            <a:r>
              <a:rPr lang="en-IN" sz="2400"/>
              <a:t>are also the most </a:t>
            </a:r>
            <a:r>
              <a:rPr lang="en-IN" sz="2400">
                <a:solidFill>
                  <a:schemeClr val="accent1"/>
                </a:solidFill>
              </a:rPr>
              <a:t>expensive to implement. </a:t>
            </a:r>
            <a:endParaRPr sz="2400">
              <a:solidFill>
                <a:schemeClr val="accent1"/>
              </a:solidFill>
            </a:endParaRPr>
          </a:p>
          <a:p>
            <a:pPr indent="-1905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>
              <a:solidFill>
                <a:schemeClr val="accent1"/>
              </a:solidFill>
            </a:endParaRPr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•"/>
            </a:pPr>
            <a:r>
              <a:rPr lang="en-IN" sz="2400">
                <a:solidFill>
                  <a:schemeClr val="accent1"/>
                </a:solidFill>
              </a:rPr>
              <a:t>User isolation </a:t>
            </a:r>
            <a:r>
              <a:rPr lang="en-IN" sz="2400"/>
              <a:t>is the most </a:t>
            </a:r>
            <a:r>
              <a:rPr lang="en-IN" sz="2400">
                <a:solidFill>
                  <a:schemeClr val="accent1"/>
                </a:solidFill>
              </a:rPr>
              <a:t>difficult to achieve.</a:t>
            </a:r>
            <a:r>
              <a:rPr lang="en-IN" sz="2400"/>
              <a:t> </a:t>
            </a:r>
            <a:endParaRPr sz="2400"/>
          </a:p>
          <a:p>
            <a:pPr indent="-1905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>
              <a:solidFill>
                <a:schemeClr val="accent1"/>
              </a:solidFill>
            </a:endParaRPr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•"/>
            </a:pPr>
            <a:r>
              <a:rPr lang="en-IN" sz="2400">
                <a:solidFill>
                  <a:schemeClr val="accent1"/>
                </a:solidFill>
              </a:rPr>
              <a:t>ISA implementation </a:t>
            </a:r>
            <a:r>
              <a:rPr lang="en-IN" sz="2400"/>
              <a:t>offers the </a:t>
            </a:r>
            <a:r>
              <a:rPr lang="en-IN" sz="2400">
                <a:solidFill>
                  <a:schemeClr val="accent1"/>
                </a:solidFill>
              </a:rPr>
              <a:t>best application flexibility.</a:t>
            </a:r>
            <a:endParaRPr/>
          </a:p>
        </p:txBody>
      </p:sp>
      <p:sp>
        <p:nvSpPr>
          <p:cNvPr id="1332" name="Google Shape;1332;p13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16-01-2025</a:t>
            </a:r>
            <a:endParaRPr/>
          </a:p>
        </p:txBody>
      </p:sp>
      <p:sp>
        <p:nvSpPr>
          <p:cNvPr id="1333" name="Google Shape;1333;p13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Prof. Shweta Dhawan Chachra</a:t>
            </a:r>
            <a:endParaRPr/>
          </a:p>
        </p:txBody>
      </p:sp>
      <p:sp>
        <p:nvSpPr>
          <p:cNvPr id="1334" name="Google Shape;1334;p13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8" name="Shape 1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9" name="Google Shape;1339;p13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IN"/>
              <a:t>Virtualization Design Requirements</a:t>
            </a:r>
            <a:endParaRPr/>
          </a:p>
        </p:txBody>
      </p:sp>
      <p:sp>
        <p:nvSpPr>
          <p:cNvPr id="1340" name="Google Shape;1340;p132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b="1" lang="en-IN"/>
              <a:t>Equivalence Requirement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b="1" lang="en-IN"/>
              <a:t>Efficiency Requirement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b="1" lang="en-IN"/>
              <a:t>Resource Control requirement</a:t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 b="1"/>
          </a:p>
        </p:txBody>
      </p:sp>
      <p:sp>
        <p:nvSpPr>
          <p:cNvPr id="1341" name="Google Shape;1341;p13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16-01-2025</a:t>
            </a:r>
            <a:endParaRPr/>
          </a:p>
        </p:txBody>
      </p:sp>
      <p:sp>
        <p:nvSpPr>
          <p:cNvPr id="1342" name="Google Shape;1342;p13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Prof. Shweta Dhawan Chachra</a:t>
            </a:r>
            <a:endParaRPr/>
          </a:p>
        </p:txBody>
      </p:sp>
      <p:sp>
        <p:nvSpPr>
          <p:cNvPr id="1343" name="Google Shape;1343;p13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7" name="Shape 1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8" name="Google Shape;1348;p13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IN"/>
              <a:t>Virtualization Design Requirements</a:t>
            </a:r>
            <a:endParaRPr/>
          </a:p>
        </p:txBody>
      </p:sp>
      <p:sp>
        <p:nvSpPr>
          <p:cNvPr id="1349" name="Google Shape;1349;p133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</a:pPr>
            <a:r>
              <a:rPr lang="en-IN" sz="2600"/>
              <a:t>Equivalence Requirement</a:t>
            </a:r>
            <a:endParaRPr/>
          </a:p>
          <a:p>
            <a:pPr indent="-342900" lvl="0" marL="342900" rtl="0" algn="l"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</a:pPr>
            <a:r>
              <a:rPr lang="en-IN" sz="2600"/>
              <a:t>A m/c that is developed through virtualization must have a logical equivalence with the real m/cs :</a:t>
            </a:r>
            <a:endParaRPr/>
          </a:p>
          <a:p>
            <a:pPr indent="-285750" lvl="1" marL="74295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Char char="–"/>
            </a:pPr>
            <a:r>
              <a:rPr b="1" lang="en-IN" sz="2200" u="sng"/>
              <a:t>Needs to match the capabilities </a:t>
            </a:r>
            <a:r>
              <a:rPr b="1" lang="en-IN" sz="2200"/>
              <a:t>of the physical system in its computational performance. 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rgbClr val="7030A0"/>
              </a:buClr>
              <a:buSzPts val="3200"/>
              <a:buNone/>
            </a:pPr>
            <a:r>
              <a:rPr b="1" lang="en-IN">
                <a:solidFill>
                  <a:srgbClr val="7030A0"/>
                </a:solidFill>
              </a:rPr>
              <a:t>How??</a:t>
            </a:r>
            <a:endParaRPr b="1">
              <a:solidFill>
                <a:srgbClr val="7030A0"/>
              </a:solidFill>
            </a:endParaRPr>
          </a:p>
        </p:txBody>
      </p:sp>
      <p:sp>
        <p:nvSpPr>
          <p:cNvPr id="1350" name="Google Shape;1350;p13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16-01-2025</a:t>
            </a:r>
            <a:endParaRPr/>
          </a:p>
        </p:txBody>
      </p:sp>
      <p:sp>
        <p:nvSpPr>
          <p:cNvPr id="1351" name="Google Shape;1351;p13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Prof. Shweta Dhawan Chachra</a:t>
            </a:r>
            <a:endParaRPr/>
          </a:p>
        </p:txBody>
      </p:sp>
      <p:sp>
        <p:nvSpPr>
          <p:cNvPr id="1352" name="Google Shape;1352;p13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6" name="Shape 1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7" name="Google Shape;1357;p13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IN"/>
              <a:t>Virtualization Design Requirements</a:t>
            </a:r>
            <a:endParaRPr/>
          </a:p>
        </p:txBody>
      </p:sp>
      <p:sp>
        <p:nvSpPr>
          <p:cNvPr id="1358" name="Google Shape;1358;p13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</a:pPr>
            <a:r>
              <a:rPr lang="en-IN" sz="2600"/>
              <a:t>Equivalence Requirement</a:t>
            </a:r>
            <a:endParaRPr/>
          </a:p>
          <a:p>
            <a:pPr indent="-342900" lvl="0" marL="342900" rtl="0" algn="l"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</a:pPr>
            <a:r>
              <a:rPr lang="en-IN" sz="2600"/>
              <a:t>A m/c that is developed through virtualization must have a logical equivalence with the real m/cs :</a:t>
            </a:r>
            <a:endParaRPr/>
          </a:p>
          <a:p>
            <a:pPr indent="-285750" lvl="1" marL="74295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Char char="–"/>
            </a:pPr>
            <a:r>
              <a:rPr lang="en-IN" sz="2200" u="sng"/>
              <a:t>Needs to match the capabilities </a:t>
            </a:r>
            <a:r>
              <a:rPr lang="en-IN" sz="2200"/>
              <a:t>of the physical system in its computational performance. </a:t>
            </a:r>
            <a:endParaRPr/>
          </a:p>
          <a:p>
            <a:pPr indent="-285750" lvl="1" marL="74295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Char char="–"/>
            </a:pPr>
            <a:r>
              <a:rPr b="1" lang="en-IN" sz="2200" u="sng"/>
              <a:t>To execute all the applications and programs </a:t>
            </a:r>
            <a:r>
              <a:rPr b="1" lang="en-IN" sz="2200"/>
              <a:t>that are designed to execute on the real m/cs.</a:t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 b="1"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 b="1"/>
          </a:p>
        </p:txBody>
      </p:sp>
      <p:sp>
        <p:nvSpPr>
          <p:cNvPr id="1359" name="Google Shape;1359;p13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16-01-2025</a:t>
            </a:r>
            <a:endParaRPr/>
          </a:p>
        </p:txBody>
      </p:sp>
      <p:sp>
        <p:nvSpPr>
          <p:cNvPr id="1360" name="Google Shape;1360;p13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Prof. Shweta Dhawan Chachra</a:t>
            </a:r>
            <a:endParaRPr/>
          </a:p>
        </p:txBody>
      </p:sp>
      <p:sp>
        <p:nvSpPr>
          <p:cNvPr id="1361" name="Google Shape;1361;p13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5" name="Shape 1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6" name="Google Shape;1366;p13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IN"/>
              <a:t>Virtualization Design Requirements</a:t>
            </a:r>
            <a:endParaRPr/>
          </a:p>
        </p:txBody>
      </p:sp>
      <p:sp>
        <p:nvSpPr>
          <p:cNvPr id="1367" name="Google Shape;1367;p135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IN" sz="2400"/>
              <a:t>Efficiency Requirement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 sz="2400"/>
              <a:t>While taking the route of Virtualization, </a:t>
            </a:r>
            <a:endParaRPr/>
          </a:p>
          <a:p>
            <a:pPr indent="-285750" lvl="1" marL="74295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b="1" lang="en-IN" sz="2000" u="sng"/>
              <a:t>the virtual m/c must be as efficient in its performance as a real system. </a:t>
            </a:r>
            <a:endParaRPr/>
          </a:p>
          <a:p>
            <a:pPr indent="-158750" lvl="1" marL="74295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 sz="2400"/>
              <a:t>Virtualization is primarily done with a purpose of getting </a:t>
            </a:r>
            <a:r>
              <a:rPr b="1" lang="en-IN" sz="2400"/>
              <a:t>efficient software </a:t>
            </a:r>
            <a:endParaRPr/>
          </a:p>
          <a:p>
            <a:pPr indent="-285750" lvl="1" marL="74295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b="1" lang="en-IN" sz="2000" u="sng"/>
              <a:t>without the physical hardware</a:t>
            </a:r>
            <a:r>
              <a:rPr b="1" lang="en-IN" sz="2000"/>
              <a:t>.</a:t>
            </a:r>
            <a:endParaRPr b="1" sz="2000"/>
          </a:p>
        </p:txBody>
      </p:sp>
      <p:sp>
        <p:nvSpPr>
          <p:cNvPr id="1368" name="Google Shape;1368;p13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16-01-2025</a:t>
            </a:r>
            <a:endParaRPr/>
          </a:p>
        </p:txBody>
      </p:sp>
      <p:sp>
        <p:nvSpPr>
          <p:cNvPr id="1369" name="Google Shape;1369;p13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Prof. Shweta Dhawan Chachra</a:t>
            </a:r>
            <a:endParaRPr/>
          </a:p>
        </p:txBody>
      </p:sp>
      <p:sp>
        <p:nvSpPr>
          <p:cNvPr id="1370" name="Google Shape;1370;p13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4" name="Shape 1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5" name="Google Shape;1375;p13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IN"/>
              <a:t>Virtualization Design Requirements</a:t>
            </a:r>
            <a:endParaRPr/>
          </a:p>
        </p:txBody>
      </p:sp>
      <p:sp>
        <p:nvSpPr>
          <p:cNvPr id="1376" name="Google Shape;1376;p136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IN" sz="2400"/>
              <a:t>Resource Control requirement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 sz="2400"/>
              <a:t>A typical computer system is a combination of various resources, including processors, memory, and I/O devices.</a:t>
            </a:r>
            <a:endParaRPr/>
          </a:p>
          <a:p>
            <a:pPr indent="-285750" lvl="1" marL="74295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b="1" lang="en-IN" sz="2000" u="sng"/>
              <a:t>All these resources must be managed and controlled effectively by the VMM.</a:t>
            </a:r>
            <a:endParaRPr/>
          </a:p>
          <a:p>
            <a:pPr indent="-285750" lvl="1" marL="74295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IN" sz="2000"/>
              <a:t>The VMM must be in a state of enforcing </a:t>
            </a:r>
            <a:r>
              <a:rPr lang="en-IN" sz="2000" u="sng"/>
              <a:t>isolation between the virtualized systems.</a:t>
            </a:r>
            <a:endParaRPr/>
          </a:p>
          <a:p>
            <a:pPr indent="-1905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</p:txBody>
      </p:sp>
      <p:sp>
        <p:nvSpPr>
          <p:cNvPr id="1377" name="Google Shape;1377;p13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16-01-2025</a:t>
            </a:r>
            <a:endParaRPr/>
          </a:p>
        </p:txBody>
      </p:sp>
      <p:sp>
        <p:nvSpPr>
          <p:cNvPr id="1378" name="Google Shape;1378;p13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Prof. Shweta Dhawan Chachra</a:t>
            </a:r>
            <a:endParaRPr/>
          </a:p>
        </p:txBody>
      </p:sp>
      <p:sp>
        <p:nvSpPr>
          <p:cNvPr id="1379" name="Google Shape;1379;p13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3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p137"/>
          <p:cNvSpPr txBox="1"/>
          <p:nvPr>
            <p:ph type="title"/>
          </p:nvPr>
        </p:nvSpPr>
        <p:spPr>
          <a:xfrm>
            <a:off x="251520" y="274638"/>
            <a:ext cx="8640960" cy="1143000"/>
          </a:xfrm>
          <a:prstGeom prst="rect">
            <a:avLst/>
          </a:prstGeom>
          <a:solidFill>
            <a:schemeClr val="accent5"/>
          </a:solidFill>
          <a:ln cap="flat" cmpd="sng" w="25400">
            <a:solidFill>
              <a:srgbClr val="367D9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</a:pPr>
            <a:r>
              <a:rPr lang="en-IN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VIRTUALIZATION STRUCTURES/TOOLS AND MECHANISMS</a:t>
            </a:r>
            <a:br>
              <a:rPr lang="en-IN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IN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Hypervisor </a:t>
            </a:r>
            <a:br>
              <a:rPr lang="en-IN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2400"/>
          </a:p>
        </p:txBody>
      </p:sp>
      <p:sp>
        <p:nvSpPr>
          <p:cNvPr id="1385" name="Google Shape;1385;p137"/>
          <p:cNvSpPr txBox="1"/>
          <p:nvPr>
            <p:ph idx="1" type="body"/>
          </p:nvPr>
        </p:nvSpPr>
        <p:spPr>
          <a:xfrm>
            <a:off x="683568" y="1600200"/>
            <a:ext cx="792088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 sz="2400"/>
              <a:t>Hypervisor and Xen Architecture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 sz="2400"/>
              <a:t>Binary Translation with Full Virtualization</a:t>
            </a:r>
            <a:endParaRPr sz="2400"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 sz="2400"/>
              <a:t>Para-Virtualization with Compiler Support</a:t>
            </a:r>
            <a:endParaRPr sz="2400"/>
          </a:p>
        </p:txBody>
      </p:sp>
      <p:sp>
        <p:nvSpPr>
          <p:cNvPr id="1386" name="Google Shape;1386;p13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16-01-2025</a:t>
            </a:r>
            <a:endParaRPr/>
          </a:p>
        </p:txBody>
      </p:sp>
      <p:sp>
        <p:nvSpPr>
          <p:cNvPr id="1387" name="Google Shape;1387;p13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Prof. Shweta Dhawan Chachra</a:t>
            </a:r>
            <a:endParaRPr/>
          </a:p>
        </p:txBody>
      </p:sp>
      <p:sp>
        <p:nvSpPr>
          <p:cNvPr id="1388" name="Google Shape;1388;p13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2" name="Shape 1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3" name="Google Shape;1393;p138"/>
          <p:cNvSpPr txBox="1"/>
          <p:nvPr>
            <p:ph type="title"/>
          </p:nvPr>
        </p:nvSpPr>
        <p:spPr>
          <a:xfrm>
            <a:off x="251520" y="274638"/>
            <a:ext cx="8640960" cy="1143000"/>
          </a:xfrm>
          <a:prstGeom prst="rect">
            <a:avLst/>
          </a:prstGeom>
          <a:solidFill>
            <a:schemeClr val="accent5"/>
          </a:solidFill>
          <a:ln cap="flat" cmpd="sng" w="25400">
            <a:solidFill>
              <a:srgbClr val="367D9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</a:pPr>
            <a:r>
              <a:rPr lang="en-IN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VIRTUALIZATION STRUCTURES/TOOLS AND MECHANISMS</a:t>
            </a:r>
            <a:br>
              <a:rPr lang="en-IN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IN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Hypervisor </a:t>
            </a:r>
            <a:br>
              <a:rPr lang="en-IN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2400"/>
          </a:p>
        </p:txBody>
      </p:sp>
      <p:sp>
        <p:nvSpPr>
          <p:cNvPr id="1394" name="Google Shape;1394;p138"/>
          <p:cNvSpPr txBox="1"/>
          <p:nvPr>
            <p:ph idx="1" type="body"/>
          </p:nvPr>
        </p:nvSpPr>
        <p:spPr>
          <a:xfrm>
            <a:off x="683568" y="1600200"/>
            <a:ext cx="4248472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 sz="2400"/>
              <a:t>The hypervisor supports hardware-level virtualization on bare metal devices like CPU, memory, disk and network interfaces. </a:t>
            </a:r>
            <a:endParaRPr sz="2400"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</p:txBody>
      </p:sp>
      <p:pic>
        <p:nvPicPr>
          <p:cNvPr id="1395" name="Google Shape;1395;p138"/>
          <p:cNvPicPr preferRelativeResize="0"/>
          <p:nvPr/>
        </p:nvPicPr>
        <p:blipFill rotWithShape="1">
          <a:blip r:embed="rId3">
            <a:alphaModFix/>
          </a:blip>
          <a:srcRect b="6028" l="51450" r="2761" t="33516"/>
          <a:stretch/>
        </p:blipFill>
        <p:spPr>
          <a:xfrm>
            <a:off x="5436096" y="1700808"/>
            <a:ext cx="3672408" cy="4195025"/>
          </a:xfrm>
          <a:prstGeom prst="rect">
            <a:avLst/>
          </a:prstGeom>
          <a:noFill/>
          <a:ln>
            <a:noFill/>
          </a:ln>
        </p:spPr>
      </p:pic>
      <p:sp>
        <p:nvSpPr>
          <p:cNvPr id="1396" name="Google Shape;1396;p13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16-01-2025</a:t>
            </a:r>
            <a:endParaRPr/>
          </a:p>
        </p:txBody>
      </p:sp>
      <p:sp>
        <p:nvSpPr>
          <p:cNvPr id="1397" name="Google Shape;1397;p13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Prof. Shweta Dhawan Chachra</a:t>
            </a:r>
            <a:endParaRPr/>
          </a:p>
        </p:txBody>
      </p:sp>
      <p:sp>
        <p:nvSpPr>
          <p:cNvPr id="1398" name="Google Shape;1398;p13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2" name="Shape 1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3" name="Google Shape;1403;p139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 sz="2400"/>
              <a:t>A hypervisor is a hardware virtualization technique allowing multiple operating systems, called guests to run on a host machine. </a:t>
            </a:r>
            <a:endParaRPr sz="2400"/>
          </a:p>
          <a:p>
            <a:pPr indent="-342900" lvl="0" marL="342900" rtl="0" algn="l">
              <a:lnSpc>
                <a:spcPct val="12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 sz="2400"/>
              <a:t>This is also called the Virtual Machine Monitor (VMM).</a:t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sp>
        <p:nvSpPr>
          <p:cNvPr id="1404" name="Google Shape;1404;p13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16-01-2025</a:t>
            </a:r>
            <a:endParaRPr/>
          </a:p>
        </p:txBody>
      </p:sp>
      <p:sp>
        <p:nvSpPr>
          <p:cNvPr id="1405" name="Google Shape;1405;p13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Prof. Shweta Dhawan Chachra</a:t>
            </a:r>
            <a:endParaRPr/>
          </a:p>
        </p:txBody>
      </p:sp>
      <p:sp>
        <p:nvSpPr>
          <p:cNvPr id="1406" name="Google Shape;1406;p13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1407" name="Google Shape;1407;p139"/>
          <p:cNvSpPr txBox="1"/>
          <p:nvPr/>
        </p:nvSpPr>
        <p:spPr>
          <a:xfrm>
            <a:off x="395536" y="7968"/>
            <a:ext cx="8229600" cy="63408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lang="en-IN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Hypervisors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IN"/>
              <a:t>4.1) Virtual Machines</a:t>
            </a:r>
            <a:endParaRPr/>
          </a:p>
        </p:txBody>
      </p:sp>
      <p:sp>
        <p:nvSpPr>
          <p:cNvPr id="211" name="Google Shape;211;p1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pic>
        <p:nvPicPr>
          <p:cNvPr id="212" name="Google Shape;212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7544" y="1695450"/>
            <a:ext cx="8136904" cy="4469854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1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16-01-2025</a:t>
            </a:r>
            <a:endParaRPr/>
          </a:p>
        </p:txBody>
      </p:sp>
      <p:sp>
        <p:nvSpPr>
          <p:cNvPr id="214" name="Google Shape;214;p1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Prof. Shweta Dhawan Chachra</a:t>
            </a:r>
            <a:endParaRPr/>
          </a:p>
        </p:txBody>
      </p:sp>
      <p:sp>
        <p:nvSpPr>
          <p:cNvPr id="215" name="Google Shape;215;p1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1" name="Shape 1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2" name="Google Shape;1412;p140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 sz="2400"/>
              <a:t>Essentially, a hypervisor must be able to convert physical devices into virtual resources dedicated for the deployed VM to use</a:t>
            </a:r>
            <a:endParaRPr/>
          </a:p>
        </p:txBody>
      </p:sp>
      <p:sp>
        <p:nvSpPr>
          <p:cNvPr id="1413" name="Google Shape;1413;p14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16-01-2025</a:t>
            </a:r>
            <a:endParaRPr/>
          </a:p>
        </p:txBody>
      </p:sp>
      <p:sp>
        <p:nvSpPr>
          <p:cNvPr id="1414" name="Google Shape;1414;p14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Prof. Shweta Dhawan Chachra</a:t>
            </a:r>
            <a:endParaRPr/>
          </a:p>
        </p:txBody>
      </p:sp>
      <p:sp>
        <p:nvSpPr>
          <p:cNvPr id="1415" name="Google Shape;1415;p14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1416" name="Google Shape;1416;p140"/>
          <p:cNvSpPr txBox="1"/>
          <p:nvPr/>
        </p:nvSpPr>
        <p:spPr>
          <a:xfrm>
            <a:off x="395536" y="7968"/>
            <a:ext cx="8229600" cy="63408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lang="en-IN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Hypervisors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0" name="Shape 1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1" name="Google Shape;1421;p141"/>
          <p:cNvSpPr txBox="1"/>
          <p:nvPr>
            <p:ph type="title"/>
          </p:nvPr>
        </p:nvSpPr>
        <p:spPr>
          <a:xfrm>
            <a:off x="395536" y="7968"/>
            <a:ext cx="8229600" cy="63408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lang="en-IN" sz="3200"/>
              <a:t>Hypervisors</a:t>
            </a:r>
            <a:endParaRPr sz="3200"/>
          </a:p>
        </p:txBody>
      </p:sp>
      <p:sp>
        <p:nvSpPr>
          <p:cNvPr id="1422" name="Google Shape;1422;p141"/>
          <p:cNvSpPr txBox="1"/>
          <p:nvPr>
            <p:ph idx="1" type="body"/>
          </p:nvPr>
        </p:nvSpPr>
        <p:spPr>
          <a:xfrm>
            <a:off x="457200" y="548680"/>
            <a:ext cx="8229600" cy="54726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b="1" i="1" lang="en-IN" sz="2400"/>
              <a:t>There are two types of hypervisors: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 sz="2400"/>
              <a:t>Type 1 hypervisor: </a:t>
            </a:r>
            <a:endParaRPr sz="2400"/>
          </a:p>
          <a:p>
            <a:pPr indent="-285750" lvl="1" marL="74295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IN" sz="2000"/>
              <a:t>hypervisors run directly on the system hardware – A “bare metal” embedded hypervisor,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 sz="2400"/>
              <a:t>Type 2 hypervisor: </a:t>
            </a:r>
            <a:endParaRPr sz="2400"/>
          </a:p>
          <a:p>
            <a:pPr indent="-285750" lvl="1" marL="74295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IN" sz="2000"/>
              <a:t>hypervisors run on a host operating system that provides virtualization services, such as I/O device support and memory management.</a:t>
            </a:r>
            <a:endParaRPr/>
          </a:p>
          <a:p>
            <a:pPr indent="-1905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</p:txBody>
      </p:sp>
      <p:sp>
        <p:nvSpPr>
          <p:cNvPr id="1423" name="Google Shape;1423;p14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16-01-2025</a:t>
            </a:r>
            <a:endParaRPr/>
          </a:p>
        </p:txBody>
      </p:sp>
      <p:sp>
        <p:nvSpPr>
          <p:cNvPr id="1424" name="Google Shape;1424;p14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Prof. Shweta Dhawan Chachra</a:t>
            </a:r>
            <a:endParaRPr/>
          </a:p>
        </p:txBody>
      </p:sp>
      <p:sp>
        <p:nvSpPr>
          <p:cNvPr id="1425" name="Google Shape;1425;p14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1426" name="Google Shape;1426;p141" title="figure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584" y="3284984"/>
            <a:ext cx="7632848" cy="28529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0" name="Shape 1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1" name="Google Shape;1431;p142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 sz="2400"/>
              <a:t>Type 1 hypervisor or the bare metal hypervisor </a:t>
            </a:r>
            <a:endParaRPr sz="2400"/>
          </a:p>
          <a:p>
            <a:pPr indent="-342900" lvl="0" marL="342900" rtl="0" algn="l">
              <a:lnSpc>
                <a:spcPct val="12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 sz="2400"/>
              <a:t>Sits on the bare metal computer hardware like the CPU, memory, etc. </a:t>
            </a:r>
            <a:endParaRPr sz="2400"/>
          </a:p>
          <a:p>
            <a:pPr indent="-342900" lvl="0" marL="342900" rtl="0" algn="l">
              <a:lnSpc>
                <a:spcPct val="12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 sz="2400"/>
              <a:t>All the guest operating systems are a layer above the hypervisor. </a:t>
            </a:r>
            <a:endParaRPr sz="2400"/>
          </a:p>
          <a:p>
            <a:pPr indent="-342900" lvl="0" marL="342900" rtl="0" algn="l">
              <a:lnSpc>
                <a:spcPct val="12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b="1" lang="en-IN" sz="2400"/>
              <a:t>So the hypervisor is the first layer over the hardware. </a:t>
            </a:r>
            <a:endParaRPr b="1" sz="2400"/>
          </a:p>
          <a:p>
            <a:pPr indent="-342900" lvl="0" marL="342900" rtl="0" algn="l">
              <a:lnSpc>
                <a:spcPct val="12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 sz="2400"/>
              <a:t>The original CP/CMS hypervisor developed by IBM was of this kind. </a:t>
            </a:r>
            <a:endParaRPr sz="2400"/>
          </a:p>
          <a:p>
            <a:pPr indent="-342900" lvl="0" marL="342900" rtl="0" algn="l">
              <a:lnSpc>
                <a:spcPct val="12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 sz="2400"/>
              <a:t>Examples are Microsoft Hyper-V</a:t>
            </a:r>
            <a:endParaRPr sz="2400"/>
          </a:p>
        </p:txBody>
      </p:sp>
      <p:sp>
        <p:nvSpPr>
          <p:cNvPr id="1432" name="Google Shape;1432;p14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16-01-2025</a:t>
            </a:r>
            <a:endParaRPr/>
          </a:p>
        </p:txBody>
      </p:sp>
      <p:sp>
        <p:nvSpPr>
          <p:cNvPr id="1433" name="Google Shape;1433;p14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Prof. Shweta Dhawan Chachra</a:t>
            </a:r>
            <a:endParaRPr/>
          </a:p>
        </p:txBody>
      </p:sp>
      <p:sp>
        <p:nvSpPr>
          <p:cNvPr id="1434" name="Google Shape;1434;p14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1435" name="Google Shape;1435;p142"/>
          <p:cNvSpPr txBox="1"/>
          <p:nvPr/>
        </p:nvSpPr>
        <p:spPr>
          <a:xfrm>
            <a:off x="395536" y="7968"/>
            <a:ext cx="8229600" cy="63408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lang="en-IN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Type 1 Hypervisors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9" name="Shape 1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0" name="Google Shape;1440;p143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 sz="2400"/>
              <a:t>Type 2 or the hosted hypervisor </a:t>
            </a:r>
            <a:endParaRPr sz="2400"/>
          </a:p>
          <a:p>
            <a:pPr indent="-342900" lvl="0" marL="342900" rtl="0" algn="l">
              <a:lnSpc>
                <a:spcPct val="12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 sz="2400"/>
              <a:t>Does not run over the bare metal hardware but they run over a host operating system. </a:t>
            </a:r>
            <a:endParaRPr sz="2400"/>
          </a:p>
          <a:p>
            <a:pPr indent="-342900" lvl="0" marL="342900" rtl="0" algn="l">
              <a:lnSpc>
                <a:spcPct val="12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b="1" lang="en-IN" sz="2400"/>
              <a:t>The hypervisor is the second layer over the hardware. </a:t>
            </a:r>
            <a:endParaRPr b="1" sz="2400"/>
          </a:p>
          <a:p>
            <a:pPr indent="-342900" lvl="0" marL="342900" rtl="0" algn="l">
              <a:lnSpc>
                <a:spcPct val="12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 sz="2400"/>
              <a:t>The guest operating systems run a layer over the hypervisor and so they form the third layer. </a:t>
            </a:r>
            <a:endParaRPr sz="2400"/>
          </a:p>
          <a:p>
            <a:pPr indent="-342900" lvl="0" marL="342900" rtl="0" algn="l">
              <a:lnSpc>
                <a:spcPct val="12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 sz="2400"/>
              <a:t>Examples are FreeBSD. </a:t>
            </a:r>
            <a:endParaRPr sz="2400"/>
          </a:p>
        </p:txBody>
      </p:sp>
      <p:sp>
        <p:nvSpPr>
          <p:cNvPr id="1441" name="Google Shape;1441;p14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16-01-2025</a:t>
            </a:r>
            <a:endParaRPr/>
          </a:p>
        </p:txBody>
      </p:sp>
      <p:sp>
        <p:nvSpPr>
          <p:cNvPr id="1442" name="Google Shape;1442;p14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Prof. Shweta Dhawan Chachra</a:t>
            </a:r>
            <a:endParaRPr/>
          </a:p>
        </p:txBody>
      </p:sp>
      <p:sp>
        <p:nvSpPr>
          <p:cNvPr id="1443" name="Google Shape;1443;p14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1444" name="Google Shape;1444;p143"/>
          <p:cNvSpPr txBox="1"/>
          <p:nvPr/>
        </p:nvSpPr>
        <p:spPr>
          <a:xfrm>
            <a:off x="395536" y="7968"/>
            <a:ext cx="8229600" cy="63408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lang="en-IN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Type 2 Hypervisors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8" name="Shape 1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9" name="Google Shape;1449;p14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solidFill>
            <a:schemeClr val="accent5"/>
          </a:solidFill>
          <a:ln cap="flat" cmpd="sng" w="25400">
            <a:solidFill>
              <a:srgbClr val="367D9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IN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Architectures of Hypervisor</a:t>
            </a:r>
            <a:endParaRPr/>
          </a:p>
        </p:txBody>
      </p:sp>
      <p:sp>
        <p:nvSpPr>
          <p:cNvPr id="1450" name="Google Shape;1450;p14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 sz="2400"/>
              <a:t>Hypervisor can have 2 architectures: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IN" sz="2400"/>
              <a:t>a micro-kernel architecture </a:t>
            </a:r>
            <a:endParaRPr sz="2400"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IN" sz="2400"/>
              <a:t>a monolithic hypervisor architecture</a:t>
            </a:r>
            <a:endParaRPr sz="2400"/>
          </a:p>
        </p:txBody>
      </p:sp>
      <p:sp>
        <p:nvSpPr>
          <p:cNvPr id="1451" name="Google Shape;1451;p14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16-01-2025</a:t>
            </a:r>
            <a:endParaRPr/>
          </a:p>
        </p:txBody>
      </p:sp>
      <p:sp>
        <p:nvSpPr>
          <p:cNvPr id="1452" name="Google Shape;1452;p14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Prof. Shweta Dhawan Chachra</a:t>
            </a:r>
            <a:endParaRPr/>
          </a:p>
        </p:txBody>
      </p:sp>
      <p:sp>
        <p:nvSpPr>
          <p:cNvPr id="1453" name="Google Shape;1453;p14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7" name="Shape 1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8" name="Google Shape;1458;p145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 sz="2400"/>
              <a:t>A </a:t>
            </a:r>
            <a:r>
              <a:rPr lang="en-IN" sz="2400">
                <a:solidFill>
                  <a:srgbClr val="0070C0"/>
                </a:solidFill>
              </a:rPr>
              <a:t>micro-kernel hypervisor </a:t>
            </a:r>
            <a:endParaRPr sz="2400">
              <a:solidFill>
                <a:srgbClr val="0070C0"/>
              </a:solidFill>
            </a:endParaRPr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rgbClr val="0070C0"/>
              </a:buClr>
              <a:buSzPts val="2400"/>
              <a:buChar char="–"/>
            </a:pPr>
            <a:r>
              <a:rPr lang="en-IN" sz="2400">
                <a:solidFill>
                  <a:srgbClr val="0070C0"/>
                </a:solidFill>
              </a:rPr>
              <a:t>includes only the basic and unchanging functions </a:t>
            </a:r>
            <a:r>
              <a:rPr lang="en-IN" sz="2400"/>
              <a:t>(such as physical memory management and processor scheduling). </a:t>
            </a:r>
            <a:endParaRPr sz="2400"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rgbClr val="0070C0"/>
              </a:buClr>
              <a:buSzPts val="2400"/>
              <a:buChar char="–"/>
            </a:pPr>
            <a:r>
              <a:rPr lang="en-IN" sz="2400">
                <a:solidFill>
                  <a:srgbClr val="0070C0"/>
                </a:solidFill>
              </a:rPr>
              <a:t>The device drivers and other changeable components</a:t>
            </a:r>
            <a:r>
              <a:rPr lang="en-IN" sz="2400"/>
              <a:t> are </a:t>
            </a:r>
            <a:r>
              <a:rPr lang="en-IN" sz="2400">
                <a:solidFill>
                  <a:srgbClr val="0070C0"/>
                </a:solidFill>
              </a:rPr>
              <a:t>outside</a:t>
            </a:r>
            <a:r>
              <a:rPr lang="en-IN" sz="2400"/>
              <a:t> the hypervisor. </a:t>
            </a:r>
            <a:endParaRPr sz="2400"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rgbClr val="0070C0"/>
              </a:buClr>
              <a:buSzPts val="2400"/>
              <a:buChar char="•"/>
            </a:pPr>
            <a:r>
              <a:rPr lang="en-IN" sz="2400">
                <a:solidFill>
                  <a:srgbClr val="0070C0"/>
                </a:solidFill>
              </a:rPr>
              <a:t>A monolithic hypervisor </a:t>
            </a:r>
            <a:endParaRPr sz="2400">
              <a:solidFill>
                <a:srgbClr val="0070C0"/>
              </a:solidFill>
            </a:endParaRPr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IN" sz="2400"/>
              <a:t>implements all the aforementioned functions, including those of the device drivers. </a:t>
            </a:r>
            <a:endParaRPr sz="2400"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rgbClr val="0070C0"/>
              </a:buClr>
              <a:buSzPts val="2400"/>
              <a:buChar char="–"/>
            </a:pPr>
            <a:r>
              <a:rPr lang="en-IN" sz="2400">
                <a:solidFill>
                  <a:srgbClr val="0070C0"/>
                </a:solidFill>
              </a:rPr>
              <a:t>Size of the hypervisor code of a micro-kernel</a:t>
            </a:r>
            <a:r>
              <a:rPr lang="en-IN" sz="2400"/>
              <a:t> hypervisor is </a:t>
            </a:r>
            <a:r>
              <a:rPr lang="en-IN" sz="2400">
                <a:solidFill>
                  <a:srgbClr val="0070C0"/>
                </a:solidFill>
              </a:rPr>
              <a:t>smaller</a:t>
            </a:r>
            <a:r>
              <a:rPr lang="en-IN" sz="2400"/>
              <a:t> than that of a </a:t>
            </a:r>
            <a:r>
              <a:rPr lang="en-IN" sz="2400">
                <a:solidFill>
                  <a:srgbClr val="0070C0"/>
                </a:solidFill>
              </a:rPr>
              <a:t>monolithic hypervisor</a:t>
            </a:r>
            <a:r>
              <a:rPr lang="en-IN" sz="2400"/>
              <a:t>.</a:t>
            </a:r>
            <a:endParaRPr/>
          </a:p>
        </p:txBody>
      </p:sp>
      <p:sp>
        <p:nvSpPr>
          <p:cNvPr id="1459" name="Google Shape;1459;p14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16-01-2025</a:t>
            </a:r>
            <a:endParaRPr/>
          </a:p>
        </p:txBody>
      </p:sp>
      <p:sp>
        <p:nvSpPr>
          <p:cNvPr id="1460" name="Google Shape;1460;p14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Prof. Shweta Dhawan Chachra</a:t>
            </a:r>
            <a:endParaRPr/>
          </a:p>
        </p:txBody>
      </p:sp>
      <p:sp>
        <p:nvSpPr>
          <p:cNvPr id="1461" name="Google Shape;1461;p14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1462" name="Google Shape;1462;p145"/>
          <p:cNvSpPr txBox="1"/>
          <p:nvPr/>
        </p:nvSpPr>
        <p:spPr>
          <a:xfrm>
            <a:off x="609600" y="260648"/>
            <a:ext cx="8229600" cy="1143000"/>
          </a:xfrm>
          <a:prstGeom prst="rect">
            <a:avLst/>
          </a:prstGeom>
          <a:solidFill>
            <a:schemeClr val="accent5"/>
          </a:solidFill>
          <a:ln cap="flat" cmpd="sng" w="25400">
            <a:solidFill>
              <a:srgbClr val="367D9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IN" sz="4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Architectures of Hypervisor</a:t>
            </a:r>
            <a:endParaRPr sz="4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6" name="Shape 1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7" name="Google Shape;1467;p146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 sz="2400"/>
              <a:t>Micro-kernel architecture like the Microsoft Hyper-V. </a:t>
            </a:r>
            <a:endParaRPr sz="2400"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 sz="2400"/>
              <a:t>Monolithic hypervisor architecture like the VMware ESX for server virtualization</a:t>
            </a:r>
            <a:endParaRPr sz="2400"/>
          </a:p>
        </p:txBody>
      </p:sp>
      <p:sp>
        <p:nvSpPr>
          <p:cNvPr id="1468" name="Google Shape;1468;p14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16-01-2025</a:t>
            </a:r>
            <a:endParaRPr/>
          </a:p>
        </p:txBody>
      </p:sp>
      <p:sp>
        <p:nvSpPr>
          <p:cNvPr id="1469" name="Google Shape;1469;p14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Prof. Shweta Dhawan Chachra</a:t>
            </a:r>
            <a:endParaRPr/>
          </a:p>
        </p:txBody>
      </p:sp>
      <p:sp>
        <p:nvSpPr>
          <p:cNvPr id="1470" name="Google Shape;1470;p14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1471" name="Google Shape;1471;p146"/>
          <p:cNvSpPr txBox="1"/>
          <p:nvPr/>
        </p:nvSpPr>
        <p:spPr>
          <a:xfrm>
            <a:off x="609600" y="260648"/>
            <a:ext cx="8229600" cy="1143000"/>
          </a:xfrm>
          <a:prstGeom prst="rect">
            <a:avLst/>
          </a:prstGeom>
          <a:solidFill>
            <a:schemeClr val="accent5"/>
          </a:solidFill>
          <a:ln cap="flat" cmpd="sng" w="25400">
            <a:solidFill>
              <a:srgbClr val="367D9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IN" sz="4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Architectures of Hypervisor</a:t>
            </a:r>
            <a:endParaRPr sz="4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5" name="Shape 1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6" name="Google Shape;1476;p14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solidFill>
            <a:schemeClr val="accent5"/>
          </a:solidFill>
          <a:ln cap="flat" cmpd="sng" w="25400">
            <a:solidFill>
              <a:srgbClr val="367D9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None/>
            </a:pPr>
            <a:r>
              <a:rPr lang="en-IN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The Xen Architecture</a:t>
            </a:r>
            <a:br>
              <a:rPr lang="en-IN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IN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Where &amp; What?</a:t>
            </a:r>
            <a:endParaRPr/>
          </a:p>
        </p:txBody>
      </p:sp>
      <p:sp>
        <p:nvSpPr>
          <p:cNvPr id="1477" name="Google Shape;1477;p147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b="1" lang="en-IN" sz="2400"/>
              <a:t>Developed by Cambridge University. </a:t>
            </a:r>
            <a:endParaRPr b="1" sz="2400"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 sz="2400"/>
              <a:t>Xen started as an </a:t>
            </a:r>
            <a:r>
              <a:rPr b="1" lang="en-IN" sz="2400"/>
              <a:t>Open source Hypervisor project.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b="1" lang="en-IN" sz="2400"/>
              <a:t>Xen is a Type 1 Hypervisor</a:t>
            </a:r>
            <a:endParaRPr/>
          </a:p>
          <a:p>
            <a:pPr indent="-1905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  <a:p>
            <a:pPr indent="-1905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  <a:p>
            <a:pPr indent="-1905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</p:txBody>
      </p:sp>
      <p:sp>
        <p:nvSpPr>
          <p:cNvPr id="1478" name="Google Shape;1478;p14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16-01-2025</a:t>
            </a:r>
            <a:endParaRPr/>
          </a:p>
        </p:txBody>
      </p:sp>
      <p:sp>
        <p:nvSpPr>
          <p:cNvPr id="1479" name="Google Shape;1479;p14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Prof. Shweta Dhawan Chachra</a:t>
            </a:r>
            <a:endParaRPr/>
          </a:p>
        </p:txBody>
      </p:sp>
      <p:sp>
        <p:nvSpPr>
          <p:cNvPr id="1480" name="Google Shape;1480;p14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4" name="Shape 1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5" name="Google Shape;1485;p14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IN"/>
              <a:t>The Xen Architecture</a:t>
            </a:r>
            <a:endParaRPr/>
          </a:p>
        </p:txBody>
      </p:sp>
      <p:sp>
        <p:nvSpPr>
          <p:cNvPr id="1486" name="Google Shape;1486;p148"/>
          <p:cNvSpPr txBox="1"/>
          <p:nvPr>
            <p:ph idx="1" type="body"/>
          </p:nvPr>
        </p:nvSpPr>
        <p:spPr>
          <a:xfrm>
            <a:off x="457200" y="1700808"/>
            <a:ext cx="8229600" cy="44253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b="1" lang="en-IN" sz="2400"/>
              <a:t>Xen is a </a:t>
            </a:r>
            <a:r>
              <a:rPr b="1" lang="en-IN" sz="2400">
                <a:solidFill>
                  <a:srgbClr val="0070C0"/>
                </a:solidFill>
              </a:rPr>
              <a:t>microkernel hypervisor</a:t>
            </a:r>
            <a:r>
              <a:rPr b="1" lang="en-IN" sz="2400"/>
              <a:t>, </a:t>
            </a:r>
            <a:endParaRPr/>
          </a:p>
          <a:p>
            <a:pPr indent="-1905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b="1" sz="2400"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b="1" lang="en-IN" sz="2400"/>
              <a:t>Does not include any device drivers natively.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IN" sz="2400"/>
              <a:t>It just provides a mechanism by which a guest OS can have direct access to the physical devices. </a:t>
            </a:r>
            <a:endParaRPr sz="2400"/>
          </a:p>
          <a:p>
            <a:pPr indent="-1905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 sz="2400"/>
              <a:t>As a result, the size of the Xen hypervisor is kept rather small.</a:t>
            </a:r>
            <a:endParaRPr sz="2400"/>
          </a:p>
        </p:txBody>
      </p:sp>
      <p:sp>
        <p:nvSpPr>
          <p:cNvPr id="1487" name="Google Shape;1487;p14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16-01-2025</a:t>
            </a:r>
            <a:endParaRPr/>
          </a:p>
        </p:txBody>
      </p:sp>
      <p:sp>
        <p:nvSpPr>
          <p:cNvPr id="1488" name="Google Shape;1488;p14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Prof. Shweta Dhawan Chachra</a:t>
            </a:r>
            <a:endParaRPr/>
          </a:p>
        </p:txBody>
      </p:sp>
      <p:sp>
        <p:nvSpPr>
          <p:cNvPr id="1489" name="Google Shape;1489;p14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14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IN"/>
              <a:t>The Xen Architecture</a:t>
            </a:r>
            <a:endParaRPr/>
          </a:p>
        </p:txBody>
      </p:sp>
      <p:sp>
        <p:nvSpPr>
          <p:cNvPr id="1495" name="Google Shape;1495;p149"/>
          <p:cNvSpPr txBox="1"/>
          <p:nvPr>
            <p:ph idx="1" type="body"/>
          </p:nvPr>
        </p:nvSpPr>
        <p:spPr>
          <a:xfrm>
            <a:off x="457200" y="1844824"/>
            <a:ext cx="8229600" cy="42813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905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 sz="2400"/>
              <a:t>It separates the policy from the mechanism.</a:t>
            </a:r>
            <a:endParaRPr/>
          </a:p>
          <a:p>
            <a:pPr indent="-1905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 sz="2400"/>
              <a:t>Xen hypervisor implements all the mechanisms, </a:t>
            </a:r>
            <a:endParaRPr sz="2400"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IN" sz="2400"/>
              <a:t>leaving the policy to be handled by Domain 0</a:t>
            </a:r>
            <a:endParaRPr sz="2400"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</p:txBody>
      </p:sp>
      <p:sp>
        <p:nvSpPr>
          <p:cNvPr id="1496" name="Google Shape;1496;p14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16-01-2025</a:t>
            </a:r>
            <a:endParaRPr/>
          </a:p>
        </p:txBody>
      </p:sp>
      <p:sp>
        <p:nvSpPr>
          <p:cNvPr id="1497" name="Google Shape;1497;p14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Prof. Shweta Dhawan Chachra</a:t>
            </a:r>
            <a:endParaRPr/>
          </a:p>
        </p:txBody>
      </p:sp>
      <p:sp>
        <p:nvSpPr>
          <p:cNvPr id="1498" name="Google Shape;1498;p14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5"/>
          <p:cNvSpPr txBox="1"/>
          <p:nvPr>
            <p:ph type="title"/>
          </p:nvPr>
        </p:nvSpPr>
        <p:spPr>
          <a:xfrm>
            <a:off x="395536" y="116632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br>
              <a:rPr lang="en-IN"/>
            </a:br>
            <a:r>
              <a:rPr lang="en-IN"/>
              <a:t>Virtual Machine, Guest Operating System, and VMM (Virtual Machine Monitor) : </a:t>
            </a:r>
            <a:endParaRPr/>
          </a:p>
        </p:txBody>
      </p:sp>
      <p:sp>
        <p:nvSpPr>
          <p:cNvPr id="223" name="Google Shape;223;p15"/>
          <p:cNvSpPr txBox="1"/>
          <p:nvPr>
            <p:ph idx="1" type="body"/>
          </p:nvPr>
        </p:nvSpPr>
        <p:spPr>
          <a:xfrm>
            <a:off x="457200" y="1988841"/>
            <a:ext cx="8507288" cy="35283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IN"/>
              <a:t>VM-</a:t>
            </a:r>
            <a:endParaRPr/>
          </a:p>
          <a:p>
            <a:pPr indent="0" lvl="0" marL="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IN"/>
              <a:t>A representation of a real machine using software that provides an operating environment that can run a guest OS</a:t>
            </a:r>
            <a:endParaRPr/>
          </a:p>
          <a:p>
            <a:pPr indent="0" lvl="0" marL="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IN"/>
              <a:t>Guest OS-</a:t>
            </a:r>
            <a:endParaRPr/>
          </a:p>
          <a:p>
            <a:pPr indent="0" lvl="0" marL="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IN"/>
              <a:t>An operating system running on a VM that would otherwise run on directly on a separate physical system.</a:t>
            </a:r>
            <a:endParaRPr/>
          </a:p>
          <a:p>
            <a:pPr indent="0" lvl="0" marL="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</p:txBody>
      </p:sp>
      <p:sp>
        <p:nvSpPr>
          <p:cNvPr id="224" name="Google Shape;224;p15"/>
          <p:cNvSpPr txBox="1"/>
          <p:nvPr/>
        </p:nvSpPr>
        <p:spPr>
          <a:xfrm>
            <a:off x="611560" y="5517232"/>
            <a:ext cx="8208912" cy="1292662"/>
          </a:xfrm>
          <a:prstGeom prst="rect">
            <a:avLst/>
          </a:prstGeom>
          <a:solidFill>
            <a:srgbClr val="1CE8F2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IN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VMM-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Virtualization Layer is the middleware between the VM and the underlying Host platform , also called as Virtual Machine Monitor or VMM.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1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16-01-2025</a:t>
            </a:r>
            <a:endParaRPr/>
          </a:p>
        </p:txBody>
      </p:sp>
      <p:sp>
        <p:nvSpPr>
          <p:cNvPr id="226" name="Google Shape;226;p1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Prof. Shweta Dhawan Chachra</a:t>
            </a:r>
            <a:endParaRPr/>
          </a:p>
        </p:txBody>
      </p:sp>
      <p:sp>
        <p:nvSpPr>
          <p:cNvPr id="227" name="Google Shape;227;p1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2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3" name="Google Shape;1503;p15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solidFill>
            <a:schemeClr val="accent5"/>
          </a:solidFill>
          <a:ln cap="flat" cmpd="sng" w="25400">
            <a:solidFill>
              <a:srgbClr val="367D9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None/>
            </a:pPr>
            <a:r>
              <a:rPr lang="en-IN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The Xen Architecture</a:t>
            </a:r>
            <a:br>
              <a:rPr lang="en-IN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IN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Where &amp; What?</a:t>
            </a:r>
            <a:endParaRPr/>
          </a:p>
        </p:txBody>
      </p:sp>
      <p:sp>
        <p:nvSpPr>
          <p:cNvPr id="1504" name="Google Shape;1504;p150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 sz="2400"/>
              <a:t>A</a:t>
            </a:r>
            <a:r>
              <a:rPr lang="en-IN" sz="2400">
                <a:solidFill>
                  <a:schemeClr val="accent1"/>
                </a:solidFill>
              </a:rPr>
              <a:t> base to other virtualization </a:t>
            </a:r>
            <a:r>
              <a:rPr lang="en-IN" sz="2400"/>
              <a:t>products both 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–"/>
            </a:pPr>
            <a:r>
              <a:rPr lang="en-IN" sz="2400">
                <a:solidFill>
                  <a:schemeClr val="accent1"/>
                </a:solidFill>
              </a:rPr>
              <a:t>commercial and open source</a:t>
            </a:r>
            <a:r>
              <a:rPr lang="en-IN" sz="2400"/>
              <a:t>.</a:t>
            </a:r>
            <a:endParaRPr/>
          </a:p>
          <a:p>
            <a:pPr indent="-1905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 sz="2400"/>
              <a:t>Xen currently forms the base of commercial hypervisors of a number of vendors, 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IN" sz="2400"/>
              <a:t>most notably XenSource by Citrix.</a:t>
            </a:r>
            <a:endParaRPr sz="2400"/>
          </a:p>
        </p:txBody>
      </p:sp>
      <p:sp>
        <p:nvSpPr>
          <p:cNvPr id="1505" name="Google Shape;1505;p15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16-01-2025</a:t>
            </a:r>
            <a:endParaRPr/>
          </a:p>
        </p:txBody>
      </p:sp>
      <p:sp>
        <p:nvSpPr>
          <p:cNvPr id="1506" name="Google Shape;1506;p15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Prof. Shweta Dhawan Chachra</a:t>
            </a:r>
            <a:endParaRPr/>
          </a:p>
        </p:txBody>
      </p:sp>
      <p:sp>
        <p:nvSpPr>
          <p:cNvPr id="1507" name="Google Shape;1507;p15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1" name="Shape 1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2" name="Google Shape;1512;p15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solidFill>
            <a:schemeClr val="accent5"/>
          </a:solidFill>
          <a:ln cap="flat" cmpd="sng" w="25400">
            <a:solidFill>
              <a:srgbClr val="367D9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IN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Usage?</a:t>
            </a:r>
            <a:endParaRPr/>
          </a:p>
        </p:txBody>
      </p:sp>
      <p:sp>
        <p:nvSpPr>
          <p:cNvPr id="1513" name="Google Shape;1513;p15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 sz="2400"/>
              <a:t>Xen based technology is used for either </a:t>
            </a:r>
            <a:endParaRPr/>
          </a:p>
          <a:p>
            <a:pPr indent="-1905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IN" sz="2400"/>
              <a:t>Desktop virtualization</a:t>
            </a:r>
            <a:endParaRPr/>
          </a:p>
          <a:p>
            <a:pPr indent="-1333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IN" sz="2400"/>
              <a:t>Server virtualization</a:t>
            </a:r>
            <a:endParaRPr/>
          </a:p>
          <a:p>
            <a:pPr indent="-1333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IN" sz="2400"/>
              <a:t>Recently for Cloud computing Solutions with Xen Cloud Platform</a:t>
            </a:r>
            <a:endParaRPr/>
          </a:p>
          <a:p>
            <a:pPr indent="-1905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  <a:p>
            <a:pPr indent="-1905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</p:txBody>
      </p:sp>
      <p:sp>
        <p:nvSpPr>
          <p:cNvPr id="1514" name="Google Shape;1514;p15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16-01-2025</a:t>
            </a:r>
            <a:endParaRPr/>
          </a:p>
        </p:txBody>
      </p:sp>
      <p:sp>
        <p:nvSpPr>
          <p:cNvPr id="1515" name="Google Shape;1515;p15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Prof. Shweta Dhawan Chachra</a:t>
            </a:r>
            <a:endParaRPr/>
          </a:p>
        </p:txBody>
      </p:sp>
      <p:sp>
        <p:nvSpPr>
          <p:cNvPr id="1516" name="Google Shape;1516;p15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0" name="Shape 1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1" name="Google Shape;1521;p15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solidFill>
            <a:schemeClr val="accent5"/>
          </a:solidFill>
          <a:ln cap="flat" cmpd="sng" w="25400">
            <a:solidFill>
              <a:srgbClr val="367D9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IN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How?</a:t>
            </a:r>
            <a:endParaRPr/>
          </a:p>
        </p:txBody>
      </p:sp>
      <p:sp>
        <p:nvSpPr>
          <p:cNvPr id="1522" name="Google Shape;1522;p152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 sz="2400"/>
              <a:t>Core technology=Xen Hypervisor</a:t>
            </a:r>
            <a:endParaRPr/>
          </a:p>
          <a:p>
            <a:pPr indent="-1905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  <a:p>
            <a:pPr indent="-1905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 sz="2400"/>
              <a:t>Primarily Based on Paravirtualization.</a:t>
            </a:r>
            <a:endParaRPr/>
          </a:p>
          <a:p>
            <a:pPr indent="-1905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 sz="2400"/>
              <a:t>Paravirtualization:</a:t>
            </a:r>
            <a:endParaRPr/>
          </a:p>
          <a:p>
            <a:pPr indent="-285750" lvl="1" marL="74295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IN" sz="2000"/>
              <a:t>Modifying portion of the guest operating system by Xen</a:t>
            </a:r>
            <a:endParaRPr sz="2000"/>
          </a:p>
          <a:p>
            <a:pPr indent="-1905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 sz="2400"/>
              <a:t>Recently Xen has been advanced to support full virtualization using hardware assisted virtualization.</a:t>
            </a:r>
            <a:endParaRPr/>
          </a:p>
          <a:p>
            <a:pPr indent="-1905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  <a:p>
            <a:pPr indent="-1905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</p:txBody>
      </p:sp>
      <p:sp>
        <p:nvSpPr>
          <p:cNvPr id="1523" name="Google Shape;1523;p15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16-01-2025</a:t>
            </a:r>
            <a:endParaRPr/>
          </a:p>
        </p:txBody>
      </p:sp>
      <p:sp>
        <p:nvSpPr>
          <p:cNvPr id="1524" name="Google Shape;1524;p15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Prof. Shweta Dhawan Chachra</a:t>
            </a:r>
            <a:endParaRPr/>
          </a:p>
        </p:txBody>
      </p:sp>
      <p:sp>
        <p:nvSpPr>
          <p:cNvPr id="1525" name="Google Shape;1525;p15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1526" name="Google Shape;1526;p152"/>
          <p:cNvSpPr/>
          <p:nvPr/>
        </p:nvSpPr>
        <p:spPr>
          <a:xfrm>
            <a:off x="395536" y="2780928"/>
            <a:ext cx="6120680" cy="720080"/>
          </a:xfrm>
          <a:prstGeom prst="frame">
            <a:avLst>
              <a:gd fmla="val 12500" name="adj1"/>
            </a:avLst>
          </a:prstGeom>
          <a:solidFill>
            <a:schemeClr val="accent1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7" name="Google Shape;1527;p152"/>
          <p:cNvSpPr/>
          <p:nvPr/>
        </p:nvSpPr>
        <p:spPr>
          <a:xfrm>
            <a:off x="395536" y="4959004"/>
            <a:ext cx="8352928" cy="1080120"/>
          </a:xfrm>
          <a:prstGeom prst="frame">
            <a:avLst>
              <a:gd fmla="val 12500" name="adj1"/>
            </a:avLst>
          </a:prstGeom>
          <a:solidFill>
            <a:schemeClr val="accent1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1" name="Shape 1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2" name="Google Shape;1532;p15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IN"/>
              <a:t>The Xen Architecture</a:t>
            </a:r>
            <a:endParaRPr/>
          </a:p>
        </p:txBody>
      </p:sp>
      <p:sp>
        <p:nvSpPr>
          <p:cNvPr id="1533" name="Google Shape;1533;p153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397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pic>
        <p:nvPicPr>
          <p:cNvPr id="1534" name="Google Shape;1534;p153"/>
          <p:cNvPicPr preferRelativeResize="0"/>
          <p:nvPr/>
        </p:nvPicPr>
        <p:blipFill rotWithShape="1">
          <a:blip r:embed="rId3">
            <a:alphaModFix/>
          </a:blip>
          <a:srcRect b="28877" l="22342" r="19757" t="30910"/>
          <a:stretch/>
        </p:blipFill>
        <p:spPr>
          <a:xfrm>
            <a:off x="467544" y="1484784"/>
            <a:ext cx="8352928" cy="4824536"/>
          </a:xfrm>
          <a:prstGeom prst="rect">
            <a:avLst/>
          </a:prstGeom>
          <a:noFill/>
          <a:ln>
            <a:noFill/>
          </a:ln>
        </p:spPr>
      </p:pic>
      <p:sp>
        <p:nvSpPr>
          <p:cNvPr id="1535" name="Google Shape;1535;p15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16-01-2025</a:t>
            </a:r>
            <a:endParaRPr/>
          </a:p>
        </p:txBody>
      </p:sp>
      <p:sp>
        <p:nvSpPr>
          <p:cNvPr id="1536" name="Google Shape;1536;p15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Prof. Shweta Dhawan Chachra</a:t>
            </a:r>
            <a:endParaRPr/>
          </a:p>
        </p:txBody>
      </p:sp>
      <p:sp>
        <p:nvSpPr>
          <p:cNvPr id="1537" name="Google Shape;1537;p15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1" name="Shape 1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2" name="Google Shape;1542;p15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IN"/>
              <a:t>The Xen Architecture</a:t>
            </a:r>
            <a:endParaRPr/>
          </a:p>
        </p:txBody>
      </p:sp>
      <p:sp>
        <p:nvSpPr>
          <p:cNvPr id="1543" name="Google Shape;1543;p15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 sz="2400"/>
              <a:t>The core components of a Xen system are </a:t>
            </a:r>
            <a:endParaRPr sz="2400"/>
          </a:p>
          <a:p>
            <a:pPr indent="-285750" lvl="1" marL="74295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IN" sz="2000"/>
              <a:t>the hypervisor</a:t>
            </a:r>
            <a:endParaRPr/>
          </a:p>
          <a:p>
            <a:pPr indent="-285750" lvl="1" marL="74295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IN" sz="2000"/>
              <a:t>kernel, </a:t>
            </a:r>
            <a:endParaRPr sz="2000"/>
          </a:p>
          <a:p>
            <a:pPr indent="-285750" lvl="1" marL="74295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IN" sz="2000"/>
              <a:t>applications. </a:t>
            </a:r>
            <a:endParaRPr sz="2000"/>
          </a:p>
          <a:p>
            <a:pPr indent="-158750" lvl="1" marL="74295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 sz="2400"/>
              <a:t>The organization of the three components is important. </a:t>
            </a:r>
            <a:endParaRPr/>
          </a:p>
          <a:p>
            <a:pPr indent="-158750" lvl="1" marL="74295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/>
          </a:p>
        </p:txBody>
      </p:sp>
      <p:sp>
        <p:nvSpPr>
          <p:cNvPr id="1544" name="Google Shape;1544;p15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16-01-2025</a:t>
            </a:r>
            <a:endParaRPr/>
          </a:p>
        </p:txBody>
      </p:sp>
      <p:sp>
        <p:nvSpPr>
          <p:cNvPr id="1545" name="Google Shape;1545;p15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Prof. Shweta Dhawan Chachra</a:t>
            </a:r>
            <a:endParaRPr/>
          </a:p>
        </p:txBody>
      </p:sp>
      <p:sp>
        <p:nvSpPr>
          <p:cNvPr id="1546" name="Google Shape;1546;p15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0" name="Shape 1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1" name="Google Shape;1551;p155"/>
          <p:cNvSpPr txBox="1"/>
          <p:nvPr>
            <p:ph type="title"/>
          </p:nvPr>
        </p:nvSpPr>
        <p:spPr>
          <a:xfrm>
            <a:off x="467544" y="116632"/>
            <a:ext cx="8229600" cy="3460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IN"/>
              <a:t>The Xen Architecture</a:t>
            </a:r>
            <a:endParaRPr/>
          </a:p>
        </p:txBody>
      </p:sp>
      <p:sp>
        <p:nvSpPr>
          <p:cNvPr id="1552" name="Google Shape;1552;p155"/>
          <p:cNvSpPr txBox="1"/>
          <p:nvPr>
            <p:ph idx="1" type="body"/>
          </p:nvPr>
        </p:nvSpPr>
        <p:spPr>
          <a:xfrm>
            <a:off x="107504" y="1052735"/>
            <a:ext cx="4303850" cy="47708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032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t/>
            </a:r>
            <a:endParaRPr sz="2200"/>
          </a:p>
          <a:p>
            <a:pPr indent="-342900" lvl="0" marL="34290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n-IN" sz="2200"/>
              <a:t>Many guest OSes can run on top of the hypervisor. </a:t>
            </a:r>
            <a:endParaRPr sz="2200"/>
          </a:p>
          <a:p>
            <a:pPr indent="-285750" lvl="1" marL="742950" rtl="0" algn="l">
              <a:spcBef>
                <a:spcPts val="440"/>
              </a:spcBef>
              <a:spcAft>
                <a:spcPts val="0"/>
              </a:spcAft>
              <a:buClr>
                <a:srgbClr val="0070C0"/>
              </a:buClr>
              <a:buSzPts val="2200"/>
              <a:buChar char="–"/>
            </a:pPr>
            <a:r>
              <a:rPr lang="en-IN" sz="2200">
                <a:solidFill>
                  <a:srgbClr val="0070C0"/>
                </a:solidFill>
              </a:rPr>
              <a:t>Not all guest OSes are created equal, and </a:t>
            </a:r>
            <a:endParaRPr sz="2200">
              <a:solidFill>
                <a:srgbClr val="0070C0"/>
              </a:solidFill>
            </a:endParaRPr>
          </a:p>
          <a:p>
            <a:pPr indent="-285750" lvl="1" marL="742950" rtl="0" algn="l">
              <a:spcBef>
                <a:spcPts val="440"/>
              </a:spcBef>
              <a:spcAft>
                <a:spcPts val="0"/>
              </a:spcAft>
              <a:buClr>
                <a:srgbClr val="0070C0"/>
              </a:buClr>
              <a:buSzPts val="2200"/>
              <a:buChar char="–"/>
            </a:pPr>
            <a:r>
              <a:rPr lang="en-IN" sz="2200">
                <a:solidFill>
                  <a:srgbClr val="0070C0"/>
                </a:solidFill>
              </a:rPr>
              <a:t>One in particular controls the others. </a:t>
            </a:r>
            <a:endParaRPr sz="2200">
              <a:solidFill>
                <a:srgbClr val="0070C0"/>
              </a:solidFill>
            </a:endParaRPr>
          </a:p>
          <a:p>
            <a:pPr indent="-203200" lvl="0" marL="34290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t/>
            </a:r>
            <a:endParaRPr sz="2200">
              <a:solidFill>
                <a:srgbClr val="0070C0"/>
              </a:solidFill>
            </a:endParaRPr>
          </a:p>
        </p:txBody>
      </p:sp>
      <p:sp>
        <p:nvSpPr>
          <p:cNvPr id="1553" name="Google Shape;1553;p15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16-01-2025</a:t>
            </a:r>
            <a:endParaRPr/>
          </a:p>
        </p:txBody>
      </p:sp>
      <p:sp>
        <p:nvSpPr>
          <p:cNvPr id="1554" name="Google Shape;1554;p15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Prof. Shweta Dhawan Chachra</a:t>
            </a:r>
            <a:endParaRPr/>
          </a:p>
        </p:txBody>
      </p:sp>
      <p:sp>
        <p:nvSpPr>
          <p:cNvPr id="1555" name="Google Shape;1555;p15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1556" name="Google Shape;1556;p155"/>
          <p:cNvPicPr preferRelativeResize="0"/>
          <p:nvPr/>
        </p:nvPicPr>
        <p:blipFill rotWithShape="1">
          <a:blip r:embed="rId3">
            <a:alphaModFix/>
          </a:blip>
          <a:srcRect b="39264" l="30264" r="26597" t="30910"/>
          <a:stretch/>
        </p:blipFill>
        <p:spPr>
          <a:xfrm>
            <a:off x="4427984" y="1412776"/>
            <a:ext cx="4716016" cy="4176464"/>
          </a:xfrm>
          <a:prstGeom prst="rect">
            <a:avLst/>
          </a:prstGeom>
          <a:noFill/>
          <a:ln>
            <a:noFill/>
          </a:ln>
        </p:spPr>
      </p:pic>
      <p:sp>
        <p:nvSpPr>
          <p:cNvPr id="1557" name="Google Shape;1557;p155"/>
          <p:cNvSpPr/>
          <p:nvPr/>
        </p:nvSpPr>
        <p:spPr>
          <a:xfrm>
            <a:off x="4427984" y="3573016"/>
            <a:ext cx="1389856" cy="360040"/>
          </a:xfrm>
          <a:prstGeom prst="ellipse">
            <a:avLst/>
          </a:prstGeom>
          <a:noFill/>
          <a:ln cap="flat" cmpd="sng" w="254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8" name="Google Shape;1558;p155"/>
          <p:cNvSpPr/>
          <p:nvPr/>
        </p:nvSpPr>
        <p:spPr>
          <a:xfrm>
            <a:off x="5990456" y="3573016"/>
            <a:ext cx="1389856" cy="360040"/>
          </a:xfrm>
          <a:prstGeom prst="ellipse">
            <a:avLst/>
          </a:prstGeom>
          <a:noFill/>
          <a:ln cap="flat" cmpd="sng" w="25400">
            <a:solidFill>
              <a:srgbClr val="B46D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9" name="Google Shape;1559;p155"/>
          <p:cNvSpPr/>
          <p:nvPr/>
        </p:nvSpPr>
        <p:spPr>
          <a:xfrm>
            <a:off x="7646640" y="3573016"/>
            <a:ext cx="1389856" cy="360040"/>
          </a:xfrm>
          <a:prstGeom prst="ellipse">
            <a:avLst/>
          </a:prstGeom>
          <a:noFill/>
          <a:ln cap="flat" cmpd="sng" w="25400">
            <a:solidFill>
              <a:srgbClr val="B46D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0" name="Google Shape;1560;p155"/>
          <p:cNvSpPr/>
          <p:nvPr/>
        </p:nvSpPr>
        <p:spPr>
          <a:xfrm>
            <a:off x="5817840" y="3933056"/>
            <a:ext cx="266328" cy="504056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4" name="Shape 1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5" name="Google Shape;1565;p156"/>
          <p:cNvSpPr txBox="1"/>
          <p:nvPr>
            <p:ph type="title"/>
          </p:nvPr>
        </p:nvSpPr>
        <p:spPr>
          <a:xfrm>
            <a:off x="467544" y="116632"/>
            <a:ext cx="8229600" cy="3460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IN"/>
              <a:t>The Xen Architecture</a:t>
            </a:r>
            <a:endParaRPr/>
          </a:p>
        </p:txBody>
      </p:sp>
      <p:sp>
        <p:nvSpPr>
          <p:cNvPr id="1566" name="Google Shape;1566;p156"/>
          <p:cNvSpPr txBox="1"/>
          <p:nvPr>
            <p:ph idx="1" type="body"/>
          </p:nvPr>
        </p:nvSpPr>
        <p:spPr>
          <a:xfrm>
            <a:off x="395536" y="1052735"/>
            <a:ext cx="4015818" cy="47708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032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t/>
            </a:r>
            <a:endParaRPr sz="2200">
              <a:solidFill>
                <a:srgbClr val="0070C0"/>
              </a:solidFill>
            </a:endParaRPr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b="1" lang="en-IN" sz="2400"/>
              <a:t>The guest OS, which has control ability, is called Domain 0</a:t>
            </a:r>
            <a:endParaRPr/>
          </a:p>
          <a:p>
            <a:pPr indent="-1905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b="1" sz="2400"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b="1" lang="en-IN" sz="2400"/>
              <a:t>The others are called Domain U. </a:t>
            </a:r>
            <a:endParaRPr/>
          </a:p>
          <a:p>
            <a:pPr indent="-203200" lvl="0" marL="34290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t/>
            </a:r>
            <a:endParaRPr sz="2200"/>
          </a:p>
        </p:txBody>
      </p:sp>
      <p:sp>
        <p:nvSpPr>
          <p:cNvPr id="1567" name="Google Shape;1567;p15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16-01-2025</a:t>
            </a:r>
            <a:endParaRPr/>
          </a:p>
        </p:txBody>
      </p:sp>
      <p:sp>
        <p:nvSpPr>
          <p:cNvPr id="1568" name="Google Shape;1568;p15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Prof. Shweta Dhawan Chachra</a:t>
            </a:r>
            <a:endParaRPr/>
          </a:p>
        </p:txBody>
      </p:sp>
      <p:sp>
        <p:nvSpPr>
          <p:cNvPr id="1569" name="Google Shape;1569;p15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1570" name="Google Shape;1570;p156"/>
          <p:cNvPicPr preferRelativeResize="0"/>
          <p:nvPr/>
        </p:nvPicPr>
        <p:blipFill rotWithShape="1">
          <a:blip r:embed="rId3">
            <a:alphaModFix/>
          </a:blip>
          <a:srcRect b="39264" l="30264" r="26597" t="30910"/>
          <a:stretch/>
        </p:blipFill>
        <p:spPr>
          <a:xfrm>
            <a:off x="4427984" y="1412776"/>
            <a:ext cx="4716016" cy="4176464"/>
          </a:xfrm>
          <a:prstGeom prst="rect">
            <a:avLst/>
          </a:prstGeom>
          <a:noFill/>
          <a:ln>
            <a:noFill/>
          </a:ln>
        </p:spPr>
      </p:pic>
      <p:sp>
        <p:nvSpPr>
          <p:cNvPr id="1571" name="Google Shape;1571;p156"/>
          <p:cNvSpPr/>
          <p:nvPr/>
        </p:nvSpPr>
        <p:spPr>
          <a:xfrm>
            <a:off x="4427984" y="3573016"/>
            <a:ext cx="1389856" cy="360040"/>
          </a:xfrm>
          <a:prstGeom prst="ellipse">
            <a:avLst/>
          </a:prstGeom>
          <a:noFill/>
          <a:ln cap="flat" cmpd="sng" w="254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2" name="Google Shape;1572;p156"/>
          <p:cNvSpPr/>
          <p:nvPr/>
        </p:nvSpPr>
        <p:spPr>
          <a:xfrm>
            <a:off x="5990456" y="3573016"/>
            <a:ext cx="1389856" cy="360040"/>
          </a:xfrm>
          <a:prstGeom prst="ellipse">
            <a:avLst/>
          </a:prstGeom>
          <a:noFill/>
          <a:ln cap="flat" cmpd="sng" w="25400">
            <a:solidFill>
              <a:srgbClr val="B46D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3" name="Google Shape;1573;p156"/>
          <p:cNvSpPr/>
          <p:nvPr/>
        </p:nvSpPr>
        <p:spPr>
          <a:xfrm>
            <a:off x="7646640" y="3573016"/>
            <a:ext cx="1389856" cy="360040"/>
          </a:xfrm>
          <a:prstGeom prst="ellipse">
            <a:avLst/>
          </a:prstGeom>
          <a:noFill/>
          <a:ln cap="flat" cmpd="sng" w="25400">
            <a:solidFill>
              <a:srgbClr val="B46D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4" name="Google Shape;1574;p156"/>
          <p:cNvSpPr/>
          <p:nvPr/>
        </p:nvSpPr>
        <p:spPr>
          <a:xfrm>
            <a:off x="5817840" y="3933056"/>
            <a:ext cx="266328" cy="504056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8" name="Shape 1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9" name="Google Shape;1579;p15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solidFill>
            <a:schemeClr val="accent5"/>
          </a:solidFill>
          <a:ln cap="flat" cmpd="sng" w="25400">
            <a:solidFill>
              <a:srgbClr val="367D9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IN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What is a Domain?</a:t>
            </a:r>
            <a:endParaRPr/>
          </a:p>
        </p:txBody>
      </p:sp>
      <p:sp>
        <p:nvSpPr>
          <p:cNvPr id="1580" name="Google Shape;1580;p157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 sz="2400"/>
              <a:t>Guest operating systems are executed within Domains which represent VMs instances.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 sz="2400"/>
              <a:t>They are of 2 types: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IN" sz="2400"/>
              <a:t>Domain  O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IN" sz="2400"/>
              <a:t>Domain U</a:t>
            </a:r>
            <a:endParaRPr/>
          </a:p>
          <a:p>
            <a:pPr indent="-1905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</p:txBody>
      </p:sp>
      <p:sp>
        <p:nvSpPr>
          <p:cNvPr id="1581" name="Google Shape;1581;p15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16-01-2025</a:t>
            </a:r>
            <a:endParaRPr/>
          </a:p>
        </p:txBody>
      </p:sp>
      <p:sp>
        <p:nvSpPr>
          <p:cNvPr id="1582" name="Google Shape;1582;p15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Prof. Shweta Dhawan Chachra</a:t>
            </a:r>
            <a:endParaRPr/>
          </a:p>
        </p:txBody>
      </p:sp>
      <p:sp>
        <p:nvSpPr>
          <p:cNvPr id="1583" name="Google Shape;1583;p15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7" name="Shape 1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8" name="Google Shape;1588;p15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solidFill>
            <a:schemeClr val="accent5"/>
          </a:solidFill>
          <a:ln cap="flat" cmpd="sng" w="25400">
            <a:solidFill>
              <a:srgbClr val="367D9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IN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Domain 0</a:t>
            </a:r>
            <a:endParaRPr/>
          </a:p>
        </p:txBody>
      </p:sp>
      <p:sp>
        <p:nvSpPr>
          <p:cNvPr id="1589" name="Google Shape;1589;p158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b="1" lang="en-IN" sz="2400"/>
              <a:t>Specific Control Software 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IN" sz="2400"/>
              <a:t>Controls all the other guest operating systems , </a:t>
            </a:r>
            <a:endParaRPr sz="2400"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IN" sz="2400"/>
              <a:t>is executed in a special domain called Domain 0.</a:t>
            </a:r>
            <a:endParaRPr/>
          </a:p>
          <a:p>
            <a:pPr indent="-1905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b="1" lang="en-IN" sz="2400"/>
              <a:t>Privileged guest OS of Xen</a:t>
            </a:r>
            <a:endParaRPr b="1" sz="2400"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IN" sz="2400"/>
              <a:t>Privileged access to the host </a:t>
            </a:r>
            <a:endParaRPr/>
          </a:p>
          <a:p>
            <a:pPr indent="-1905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  <a:p>
            <a:pPr indent="-1905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 sz="2400"/>
              <a:t>Also called </a:t>
            </a:r>
            <a:r>
              <a:rPr b="1" lang="en-IN" sz="2400"/>
              <a:t>Management VM 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IN" sz="2400"/>
              <a:t>As it has the privilege to manage other VMs implemented on the same host. </a:t>
            </a:r>
            <a:endParaRPr sz="3200"/>
          </a:p>
        </p:txBody>
      </p:sp>
      <p:sp>
        <p:nvSpPr>
          <p:cNvPr id="1590" name="Google Shape;1590;p15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16-01-2025</a:t>
            </a:r>
            <a:endParaRPr/>
          </a:p>
        </p:txBody>
      </p:sp>
      <p:sp>
        <p:nvSpPr>
          <p:cNvPr id="1591" name="Google Shape;1591;p15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Prof. Shweta Dhawan Chachra</a:t>
            </a:r>
            <a:endParaRPr/>
          </a:p>
        </p:txBody>
      </p:sp>
      <p:sp>
        <p:nvSpPr>
          <p:cNvPr id="1592" name="Google Shape;1592;p15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6" name="Shape 1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" name="Google Shape;1597;p15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solidFill>
            <a:schemeClr val="accent5"/>
          </a:solidFill>
          <a:ln cap="flat" cmpd="sng" w="25400">
            <a:solidFill>
              <a:srgbClr val="367D9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IN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Domain 0</a:t>
            </a:r>
            <a:endParaRPr/>
          </a:p>
        </p:txBody>
      </p:sp>
      <p:sp>
        <p:nvSpPr>
          <p:cNvPr id="1598" name="Google Shape;1598;p159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b="1" lang="en-IN" sz="2400"/>
              <a:t>It is first loaded when Xen boots without any file system drivers being available. </a:t>
            </a:r>
            <a:endParaRPr b="1" sz="2400"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b="1" lang="en-IN" sz="2400"/>
              <a:t>Domain 0 is designed to access hardware directly and manage devices. </a:t>
            </a:r>
            <a:endParaRPr b="1" sz="2400"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b="1" lang="en-IN" sz="2400"/>
              <a:t>Therefore, one of the responsibilities of Domain 0 is to allocate and map hardware resources for the other guest domains(Domain U)</a:t>
            </a:r>
            <a:endParaRPr b="1"/>
          </a:p>
        </p:txBody>
      </p:sp>
      <p:sp>
        <p:nvSpPr>
          <p:cNvPr id="1599" name="Google Shape;1599;p15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16-01-2025</a:t>
            </a:r>
            <a:endParaRPr/>
          </a:p>
        </p:txBody>
      </p:sp>
      <p:sp>
        <p:nvSpPr>
          <p:cNvPr id="1600" name="Google Shape;1600;p15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Prof. Shweta Dhawan Chachra</a:t>
            </a:r>
            <a:endParaRPr/>
          </a:p>
        </p:txBody>
      </p:sp>
      <p:sp>
        <p:nvSpPr>
          <p:cNvPr id="1601" name="Google Shape;1601;p15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IN"/>
              <a:t>Virtual Machine Architecture</a:t>
            </a:r>
            <a:endParaRPr/>
          </a:p>
        </p:txBody>
      </p:sp>
      <p:sp>
        <p:nvSpPr>
          <p:cNvPr id="233" name="Google Shape;233;p16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IN" sz="2400"/>
              <a:t>Three VM Architecture (b),(c),(d) compared with the traditional physical machine in (a)</a:t>
            </a:r>
            <a:endParaRPr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</p:txBody>
      </p:sp>
      <p:sp>
        <p:nvSpPr>
          <p:cNvPr id="234" name="Google Shape;234;p1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16-01-2025</a:t>
            </a:r>
            <a:endParaRPr/>
          </a:p>
        </p:txBody>
      </p:sp>
      <p:sp>
        <p:nvSpPr>
          <p:cNvPr id="235" name="Google Shape;235;p1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Prof. Shweta Dhawan Chachra</a:t>
            </a:r>
            <a:endParaRPr/>
          </a:p>
        </p:txBody>
      </p:sp>
      <p:sp>
        <p:nvSpPr>
          <p:cNvPr id="236" name="Google Shape;236;p1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237" name="Google Shape;237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5576" y="2492896"/>
            <a:ext cx="7505144" cy="38715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5" name="Shape 1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6" name="Google Shape;1606;p16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solidFill>
            <a:schemeClr val="accent5"/>
          </a:solidFill>
          <a:ln cap="flat" cmpd="sng" w="25400">
            <a:solidFill>
              <a:srgbClr val="367D9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IN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How does Domain 0 Work?</a:t>
            </a:r>
            <a:endParaRPr/>
          </a:p>
        </p:txBody>
      </p:sp>
      <p:sp>
        <p:nvSpPr>
          <p:cNvPr id="1607" name="Google Shape;1607;p160"/>
          <p:cNvSpPr txBox="1"/>
          <p:nvPr>
            <p:ph idx="1" type="body"/>
          </p:nvPr>
        </p:nvSpPr>
        <p:spPr>
          <a:xfrm>
            <a:off x="457200" y="1600200"/>
            <a:ext cx="8219256" cy="4525963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first one that is loaded once the VMM has been completely booted.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 Hosts an HTTP server that serves requests for VM creation, configuration, migrate, suspension, resume and termination.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Domain 0, behaving as a VMM, allows users to create, copy, save, read, modify, share, migrate, and roll back VMs as easily as manipulating a file</a:t>
            </a:r>
            <a:endParaRPr sz="2400"/>
          </a:p>
          <a:p>
            <a:pPr indent="-1905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  <a:p>
            <a:pPr indent="-158750" lvl="1" marL="74295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/>
          </a:p>
          <a:p>
            <a:pPr indent="-1905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1608" name="Google Shape;1608;p16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16-01-2025</a:t>
            </a:r>
            <a:endParaRPr/>
          </a:p>
        </p:txBody>
      </p:sp>
      <p:sp>
        <p:nvSpPr>
          <p:cNvPr id="1609" name="Google Shape;1609;p16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Prof. Shweta Dhawan Chachra</a:t>
            </a:r>
            <a:endParaRPr/>
          </a:p>
        </p:txBody>
      </p:sp>
      <p:sp>
        <p:nvSpPr>
          <p:cNvPr id="1610" name="Google Shape;1610;p16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4" name="Shape 1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5" name="Google Shape;1615;p16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solidFill>
            <a:schemeClr val="accent5"/>
          </a:solidFill>
          <a:ln cap="flat" cmpd="sng" w="25400">
            <a:solidFill>
              <a:srgbClr val="367D9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IN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Security of Domain 0</a:t>
            </a:r>
            <a:endParaRPr/>
          </a:p>
        </p:txBody>
      </p:sp>
      <p:sp>
        <p:nvSpPr>
          <p:cNvPr id="1616" name="Google Shape;1616;p16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905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 sz="2400"/>
              <a:t>If </a:t>
            </a:r>
            <a:r>
              <a:rPr lang="en-IN" sz="2400">
                <a:solidFill>
                  <a:srgbClr val="0070C0"/>
                </a:solidFill>
              </a:rPr>
              <a:t>Domain 0 is compromised</a:t>
            </a:r>
            <a:r>
              <a:rPr lang="en-IN" sz="2400"/>
              <a:t>, the hacker can </a:t>
            </a:r>
            <a:r>
              <a:rPr lang="en-IN" sz="2400">
                <a:solidFill>
                  <a:srgbClr val="0070C0"/>
                </a:solidFill>
              </a:rPr>
              <a:t>control the entire system</a:t>
            </a:r>
            <a:r>
              <a:rPr lang="en-IN" sz="2400"/>
              <a:t>.  </a:t>
            </a:r>
            <a:endParaRPr/>
          </a:p>
          <a:p>
            <a:pPr indent="-1905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  <a:p>
            <a:pPr indent="-1905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 sz="2400"/>
              <a:t>Security policies are needed to improve the security of Domain 0. </a:t>
            </a:r>
            <a:endParaRPr sz="2400"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 sz="2400"/>
              <a:t>The Series of security problems during the software life cycle and data lifetime have to be handled.</a:t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sp>
        <p:nvSpPr>
          <p:cNvPr id="1617" name="Google Shape;1617;p16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16-01-2025</a:t>
            </a:r>
            <a:endParaRPr/>
          </a:p>
        </p:txBody>
      </p:sp>
      <p:sp>
        <p:nvSpPr>
          <p:cNvPr id="1618" name="Google Shape;1618;p16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Prof. Shweta Dhawan Chachra</a:t>
            </a:r>
            <a:endParaRPr/>
          </a:p>
        </p:txBody>
      </p:sp>
      <p:sp>
        <p:nvSpPr>
          <p:cNvPr id="1619" name="Google Shape;1619;p16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1620" name="Google Shape;1620;p161"/>
          <p:cNvSpPr/>
          <p:nvPr/>
        </p:nvSpPr>
        <p:spPr>
          <a:xfrm>
            <a:off x="373045" y="1916832"/>
            <a:ext cx="8568952" cy="1440160"/>
          </a:xfrm>
          <a:prstGeom prst="frame">
            <a:avLst>
              <a:gd fmla="val 12500" name="adj1"/>
            </a:avLst>
          </a:prstGeom>
          <a:solidFill>
            <a:schemeClr val="accent1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4" name="Shape 1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5" name="Google Shape;1625;p16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solidFill>
            <a:schemeClr val="accent5"/>
          </a:solidFill>
          <a:ln cap="flat" cmpd="sng" w="25400">
            <a:solidFill>
              <a:srgbClr val="367D9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IN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Domain U </a:t>
            </a:r>
            <a:endParaRPr/>
          </a:p>
        </p:txBody>
      </p:sp>
      <p:sp>
        <p:nvSpPr>
          <p:cNvPr id="1626" name="Google Shape;1626;p162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 sz="2400"/>
              <a:t>All the other domains running guest operating systems are called Domain U</a:t>
            </a:r>
            <a:endParaRPr sz="2400"/>
          </a:p>
        </p:txBody>
      </p:sp>
      <p:sp>
        <p:nvSpPr>
          <p:cNvPr id="1627" name="Google Shape;1627;p16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16-01-2025</a:t>
            </a:r>
            <a:endParaRPr/>
          </a:p>
        </p:txBody>
      </p:sp>
      <p:sp>
        <p:nvSpPr>
          <p:cNvPr id="1628" name="Google Shape;1628;p16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Prof. Shweta Dhawan Chachra</a:t>
            </a:r>
            <a:endParaRPr/>
          </a:p>
        </p:txBody>
      </p:sp>
      <p:sp>
        <p:nvSpPr>
          <p:cNvPr id="1629" name="Google Shape;1629;p16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3" name="Shape 1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4" name="Google Shape;1634;p16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solidFill>
            <a:schemeClr val="accent5"/>
          </a:solidFill>
          <a:ln cap="flat" cmpd="sng" w="25400">
            <a:solidFill>
              <a:srgbClr val="367D9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IN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HyperCalls</a:t>
            </a:r>
            <a:endParaRPr/>
          </a:p>
        </p:txBody>
      </p:sp>
      <p:sp>
        <p:nvSpPr>
          <p:cNvPr id="1635" name="Google Shape;1635;p163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 sz="2400"/>
              <a:t>“The hypervisor provides hypercalls for the guest OSes and applications. “</a:t>
            </a:r>
            <a:endParaRPr/>
          </a:p>
          <a:p>
            <a:pPr indent="-1905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 sz="2400" u="sng"/>
              <a:t>Sensitive system calls need to be re-implemented with hypercalls.</a:t>
            </a:r>
            <a:endParaRPr/>
          </a:p>
          <a:p>
            <a:pPr indent="-1905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 sz="2400"/>
              <a:t>The Xen hypervisor is able to </a:t>
            </a:r>
            <a:r>
              <a:rPr lang="en-IN" sz="2400" u="sng"/>
              <a:t>catch the execution of all the sensitive instructions manage them and return the control to the guest operating system</a:t>
            </a:r>
            <a:r>
              <a:rPr lang="en-IN" sz="2400"/>
              <a:t> by means of a handler.</a:t>
            </a:r>
            <a:endParaRPr/>
          </a:p>
        </p:txBody>
      </p:sp>
      <p:sp>
        <p:nvSpPr>
          <p:cNvPr id="1636" name="Google Shape;1636;p16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16-01-2025</a:t>
            </a:r>
            <a:endParaRPr/>
          </a:p>
        </p:txBody>
      </p:sp>
      <p:sp>
        <p:nvSpPr>
          <p:cNvPr id="1637" name="Google Shape;1637;p16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Prof. Shweta Dhawan Chachra</a:t>
            </a:r>
            <a:endParaRPr/>
          </a:p>
        </p:txBody>
      </p:sp>
      <p:sp>
        <p:nvSpPr>
          <p:cNvPr id="1638" name="Google Shape;1638;p16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2" name="Shape 1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3" name="Google Shape;1643;p164"/>
          <p:cNvSpPr txBox="1"/>
          <p:nvPr>
            <p:ph type="title"/>
          </p:nvPr>
        </p:nvSpPr>
        <p:spPr>
          <a:xfrm>
            <a:off x="457200" y="274638"/>
            <a:ext cx="8229600" cy="603468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IN"/>
              <a:t>Full Virtualization with Binary Translation </a:t>
            </a:r>
            <a:endParaRPr/>
          </a:p>
        </p:txBody>
      </p:sp>
      <p:sp>
        <p:nvSpPr>
          <p:cNvPr id="1644" name="Google Shape;1644;p16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16-01-2025</a:t>
            </a:r>
            <a:endParaRPr/>
          </a:p>
        </p:txBody>
      </p:sp>
      <p:sp>
        <p:nvSpPr>
          <p:cNvPr id="1645" name="Google Shape;1645;p16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Prof. Shweta Dhawan Chachra</a:t>
            </a:r>
            <a:endParaRPr/>
          </a:p>
        </p:txBody>
      </p:sp>
      <p:sp>
        <p:nvSpPr>
          <p:cNvPr id="1646" name="Google Shape;1646;p16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0" name="Shape 1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1" name="Google Shape;1651;p165"/>
          <p:cNvSpPr txBox="1"/>
          <p:nvPr>
            <p:ph type="title"/>
          </p:nvPr>
        </p:nvSpPr>
        <p:spPr>
          <a:xfrm>
            <a:off x="457200" y="274638"/>
            <a:ext cx="8229600" cy="49006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IN"/>
              <a:t>Full Virtualization</a:t>
            </a:r>
            <a:endParaRPr/>
          </a:p>
        </p:txBody>
      </p:sp>
      <p:sp>
        <p:nvSpPr>
          <p:cNvPr id="1652" name="Google Shape;1652;p165"/>
          <p:cNvSpPr txBox="1"/>
          <p:nvPr>
            <p:ph idx="1" type="body"/>
          </p:nvPr>
        </p:nvSpPr>
        <p:spPr>
          <a:xfrm>
            <a:off x="467544" y="1124744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 sz="2400"/>
              <a:t>With full virtualization, </a:t>
            </a:r>
            <a:r>
              <a:rPr lang="en-IN" sz="2400" u="sng">
                <a:solidFill>
                  <a:srgbClr val="0070C0"/>
                </a:solidFill>
              </a:rPr>
              <a:t>non-critical instructions run on the hardware </a:t>
            </a:r>
            <a:r>
              <a:rPr lang="en-IN" sz="2400" u="sng"/>
              <a:t>directly while </a:t>
            </a:r>
            <a:endParaRPr sz="2400" u="sng"/>
          </a:p>
          <a:p>
            <a:pPr indent="-1905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 u="sng"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rgbClr val="0070C0"/>
              </a:buClr>
              <a:buSzPts val="2400"/>
              <a:buChar char="–"/>
            </a:pPr>
            <a:r>
              <a:rPr lang="en-IN" sz="2400" u="sng">
                <a:solidFill>
                  <a:srgbClr val="0070C0"/>
                </a:solidFill>
              </a:rPr>
              <a:t>critical instructions </a:t>
            </a:r>
            <a:r>
              <a:rPr lang="en-IN" sz="2400" u="sng"/>
              <a:t>are discovered and replaced with </a:t>
            </a:r>
            <a:r>
              <a:rPr lang="en-IN" sz="2400" u="sng">
                <a:solidFill>
                  <a:srgbClr val="0070C0"/>
                </a:solidFill>
              </a:rPr>
              <a:t>traps into the VMM to be emulated by software</a:t>
            </a:r>
            <a:r>
              <a:rPr lang="en-IN" sz="2400" u="sng"/>
              <a:t>.</a:t>
            </a:r>
            <a:endParaRPr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  <a:p>
            <a:pPr indent="0" lvl="1" marL="4572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 u="sng"/>
          </a:p>
        </p:txBody>
      </p:sp>
      <p:sp>
        <p:nvSpPr>
          <p:cNvPr id="1653" name="Google Shape;1653;p16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16-01-2025</a:t>
            </a:r>
            <a:endParaRPr/>
          </a:p>
        </p:txBody>
      </p:sp>
      <p:sp>
        <p:nvSpPr>
          <p:cNvPr id="1654" name="Google Shape;1654;p16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Prof. Shweta Dhawan Chachra</a:t>
            </a:r>
            <a:endParaRPr/>
          </a:p>
        </p:txBody>
      </p:sp>
      <p:sp>
        <p:nvSpPr>
          <p:cNvPr id="1655" name="Google Shape;1655;p16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9" name="Shape 1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0" name="Google Shape;1660;p166"/>
          <p:cNvSpPr txBox="1"/>
          <p:nvPr>
            <p:ph type="title"/>
          </p:nvPr>
        </p:nvSpPr>
        <p:spPr>
          <a:xfrm>
            <a:off x="457200" y="274638"/>
            <a:ext cx="8229600" cy="49006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IN"/>
              <a:t>Full Virtualization</a:t>
            </a:r>
            <a:endParaRPr/>
          </a:p>
        </p:txBody>
      </p:sp>
      <p:sp>
        <p:nvSpPr>
          <p:cNvPr id="1661" name="Google Shape;1661;p166"/>
          <p:cNvSpPr txBox="1"/>
          <p:nvPr>
            <p:ph idx="1" type="body"/>
          </p:nvPr>
        </p:nvSpPr>
        <p:spPr>
          <a:xfrm>
            <a:off x="611560" y="1412776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rPr lang="en-IN" sz="2200"/>
              <a:t>Why are </a:t>
            </a:r>
            <a:r>
              <a:rPr lang="en-IN" sz="2200">
                <a:solidFill>
                  <a:srgbClr val="0070C0"/>
                </a:solidFill>
              </a:rPr>
              <a:t>only critical instructions trapped </a:t>
            </a:r>
            <a:r>
              <a:rPr lang="en-IN" sz="2200"/>
              <a:t>into the VMM? </a:t>
            </a:r>
            <a:endParaRPr/>
          </a:p>
          <a:p>
            <a:pPr indent="-342900" lvl="0" marL="342900" rtl="0" algn="l">
              <a:spcBef>
                <a:spcPts val="440"/>
              </a:spcBef>
              <a:spcAft>
                <a:spcPts val="0"/>
              </a:spcAft>
              <a:buClr>
                <a:srgbClr val="0070C0"/>
              </a:buClr>
              <a:buSzPts val="2200"/>
              <a:buChar char="•"/>
            </a:pPr>
            <a:r>
              <a:rPr lang="en-IN" sz="2200">
                <a:solidFill>
                  <a:srgbClr val="0070C0"/>
                </a:solidFill>
              </a:rPr>
              <a:t>Non-critical instructions </a:t>
            </a:r>
            <a:endParaRPr sz="2200">
              <a:solidFill>
                <a:srgbClr val="0070C0"/>
              </a:solidFill>
            </a:endParaRPr>
          </a:p>
          <a:p>
            <a:pPr indent="-285750" lvl="1" marL="742950" rtl="0" algn="l">
              <a:spcBef>
                <a:spcPts val="440"/>
              </a:spcBef>
              <a:spcAft>
                <a:spcPts val="0"/>
              </a:spcAft>
              <a:buClr>
                <a:srgbClr val="0070C0"/>
              </a:buClr>
              <a:buSzPts val="2200"/>
              <a:buChar char="–"/>
            </a:pPr>
            <a:r>
              <a:rPr lang="en-IN" sz="2200">
                <a:solidFill>
                  <a:srgbClr val="0070C0"/>
                </a:solidFill>
              </a:rPr>
              <a:t>do not control hardware </a:t>
            </a:r>
            <a:r>
              <a:rPr lang="en-IN" sz="2200"/>
              <a:t>or </a:t>
            </a:r>
            <a:endParaRPr sz="2200"/>
          </a:p>
          <a:p>
            <a:pPr indent="-285750" lvl="1" marL="742950" rtl="0" algn="l">
              <a:spcBef>
                <a:spcPts val="440"/>
              </a:spcBef>
              <a:spcAft>
                <a:spcPts val="0"/>
              </a:spcAft>
              <a:buClr>
                <a:srgbClr val="0070C0"/>
              </a:buClr>
              <a:buSzPts val="2200"/>
              <a:buChar char="–"/>
            </a:pPr>
            <a:r>
              <a:rPr lang="en-IN" sz="2200">
                <a:solidFill>
                  <a:srgbClr val="0070C0"/>
                </a:solidFill>
              </a:rPr>
              <a:t>do not threaten the security </a:t>
            </a:r>
            <a:r>
              <a:rPr lang="en-IN" sz="2200"/>
              <a:t>of the system, but critical instructions do.</a:t>
            </a:r>
            <a:endParaRPr/>
          </a:p>
          <a:p>
            <a:pPr indent="0" lvl="1" marL="45720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t/>
            </a:r>
            <a:endParaRPr sz="2200"/>
          </a:p>
          <a:p>
            <a:pPr indent="-342900" lvl="0" marL="34290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n-IN" sz="2200"/>
              <a:t>Running noncritical instructions on hardware not only </a:t>
            </a:r>
            <a:endParaRPr sz="2200"/>
          </a:p>
          <a:p>
            <a:pPr indent="-285750" lvl="1" marL="74295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Char char="–"/>
            </a:pPr>
            <a:r>
              <a:rPr lang="en-IN" sz="2200"/>
              <a:t>can promote efficiency, </a:t>
            </a:r>
            <a:endParaRPr sz="2200"/>
          </a:p>
          <a:p>
            <a:pPr indent="-285750" lvl="1" marL="74295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Char char="–"/>
            </a:pPr>
            <a:r>
              <a:rPr lang="en-IN" sz="2200"/>
              <a:t>but also can ensure system security.</a:t>
            </a:r>
            <a:endParaRPr/>
          </a:p>
          <a:p>
            <a:pPr indent="0" lvl="1" marL="4572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 u="sng"/>
          </a:p>
        </p:txBody>
      </p:sp>
      <p:sp>
        <p:nvSpPr>
          <p:cNvPr id="1662" name="Google Shape;1662;p16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16-01-2025</a:t>
            </a:r>
            <a:endParaRPr/>
          </a:p>
        </p:txBody>
      </p:sp>
      <p:sp>
        <p:nvSpPr>
          <p:cNvPr id="1663" name="Google Shape;1663;p16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Prof. Shweta Dhawan Chachra</a:t>
            </a:r>
            <a:endParaRPr/>
          </a:p>
        </p:txBody>
      </p:sp>
      <p:sp>
        <p:nvSpPr>
          <p:cNvPr id="1664" name="Google Shape;1664;p16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8" name="Shape 1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" name="Google Shape;1669;p16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IN"/>
              <a:t>Full Virtualization: Why only CI?</a:t>
            </a:r>
            <a:endParaRPr/>
          </a:p>
        </p:txBody>
      </p:sp>
      <p:sp>
        <p:nvSpPr>
          <p:cNvPr id="1670" name="Google Shape;1670;p167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905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>
              <a:solidFill>
                <a:srgbClr val="0070C0"/>
              </a:solidFill>
            </a:endParaRPr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 sz="2400"/>
              <a:t>FV relies on binary translation to trap and to virtualize the execution of certain sensitive, non-virtualizable instructions. </a:t>
            </a:r>
            <a:endParaRPr sz="2400"/>
          </a:p>
        </p:txBody>
      </p:sp>
      <p:sp>
        <p:nvSpPr>
          <p:cNvPr id="1671" name="Google Shape;1671;p16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16-01-2025</a:t>
            </a:r>
            <a:endParaRPr/>
          </a:p>
        </p:txBody>
      </p:sp>
      <p:sp>
        <p:nvSpPr>
          <p:cNvPr id="1672" name="Google Shape;1672;p16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Prof. Shweta Dhawan Chachra</a:t>
            </a:r>
            <a:endParaRPr/>
          </a:p>
        </p:txBody>
      </p:sp>
      <p:sp>
        <p:nvSpPr>
          <p:cNvPr id="1673" name="Google Shape;1673;p16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16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IN"/>
              <a:t>Popek and Goldberg Instructions</a:t>
            </a:r>
            <a:endParaRPr/>
          </a:p>
        </p:txBody>
      </p:sp>
      <p:sp>
        <p:nvSpPr>
          <p:cNvPr id="1679" name="Google Shape;1679;p168"/>
          <p:cNvSpPr txBox="1"/>
          <p:nvPr>
            <p:ph idx="1" type="body"/>
          </p:nvPr>
        </p:nvSpPr>
        <p:spPr>
          <a:xfrm>
            <a:off x="395536" y="1340768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 sz="2400"/>
              <a:t>The Popek and Goldberg virtualization requirements are </a:t>
            </a:r>
            <a:r>
              <a:rPr b="1" lang="en-IN" sz="2400"/>
              <a:t>a set of conditions sufficient for a computer architecture to support system virtualization efficiently. </a:t>
            </a:r>
            <a:endParaRPr b="1" sz="2400"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 sz="2400"/>
              <a:t>They were introduced by Gerald J. Popek and Robert P. Goldberg in their 1974 article "Formal Requirements for Virtualizable Third Generation Architectures".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 sz="2400"/>
              <a:t>A convenient way of determining whether a computer architecture supports efficient virtualization and provide guidelines for the design of virtualized computer architectures.</a:t>
            </a:r>
            <a:endParaRPr sz="2400"/>
          </a:p>
        </p:txBody>
      </p:sp>
      <p:sp>
        <p:nvSpPr>
          <p:cNvPr id="1680" name="Google Shape;1680;p16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16-01-2025</a:t>
            </a:r>
            <a:endParaRPr/>
          </a:p>
        </p:txBody>
      </p:sp>
      <p:sp>
        <p:nvSpPr>
          <p:cNvPr id="1681" name="Google Shape;1681;p16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Prof. Shweta Dhawan Chachra</a:t>
            </a:r>
            <a:endParaRPr/>
          </a:p>
        </p:txBody>
      </p:sp>
      <p:sp>
        <p:nvSpPr>
          <p:cNvPr id="1682" name="Google Shape;1682;p16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6" name="Shape 1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7" name="Google Shape;1687;p16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IN"/>
              <a:t>Popek and Goldberg Instructions</a:t>
            </a:r>
            <a:endParaRPr/>
          </a:p>
        </p:txBody>
      </p:sp>
      <p:sp>
        <p:nvSpPr>
          <p:cNvPr id="1688" name="Google Shape;1688;p169"/>
          <p:cNvSpPr txBox="1"/>
          <p:nvPr>
            <p:ph idx="1" type="body"/>
          </p:nvPr>
        </p:nvSpPr>
        <p:spPr>
          <a:xfrm>
            <a:off x="395536" y="1340768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Char char="•"/>
            </a:pPr>
            <a:r>
              <a:rPr lang="en-IN" sz="2400">
                <a:solidFill>
                  <a:srgbClr val="FF0000"/>
                </a:solidFill>
              </a:rPr>
              <a:t>Privileged instructions 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–"/>
            </a:pPr>
            <a:r>
              <a:rPr lang="en-IN" sz="2400">
                <a:solidFill>
                  <a:schemeClr val="accent1"/>
                </a:solidFill>
              </a:rPr>
              <a:t>Those that trap if the processor is in user mode</a:t>
            </a:r>
            <a:r>
              <a:rPr lang="en-IN" sz="2400"/>
              <a:t> and do not trap if it is in system mode (supervisor mode).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rgbClr val="FF0000"/>
              </a:buClr>
              <a:buSzPts val="2400"/>
              <a:buChar char="•"/>
            </a:pPr>
            <a:r>
              <a:rPr lang="en-IN" sz="2400">
                <a:solidFill>
                  <a:srgbClr val="FF0000"/>
                </a:solidFill>
              </a:rPr>
              <a:t>Control sensitive instructions 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IN" sz="2400"/>
              <a:t>Those that attempt to </a:t>
            </a:r>
            <a:r>
              <a:rPr lang="en-IN" sz="2400">
                <a:solidFill>
                  <a:schemeClr val="accent1"/>
                </a:solidFill>
              </a:rPr>
              <a:t>change the configuration of resources</a:t>
            </a:r>
            <a:r>
              <a:rPr lang="en-IN" sz="2400"/>
              <a:t> in the system.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rgbClr val="FF0000"/>
              </a:buClr>
              <a:buSzPts val="2400"/>
              <a:buChar char="•"/>
            </a:pPr>
            <a:r>
              <a:rPr lang="en-IN" sz="2400">
                <a:solidFill>
                  <a:srgbClr val="FF0000"/>
                </a:solidFill>
              </a:rPr>
              <a:t>Behavior sensitive instructions 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IN" sz="2400"/>
              <a:t>Those whose </a:t>
            </a:r>
            <a:r>
              <a:rPr lang="en-IN" sz="2400">
                <a:solidFill>
                  <a:schemeClr val="accent1"/>
                </a:solidFill>
              </a:rPr>
              <a:t>behavior or result depends on the configuration of resources </a:t>
            </a:r>
            <a:r>
              <a:rPr lang="en-IN" sz="2400"/>
              <a:t>(the content of the relocation register or the processor's mode). </a:t>
            </a:r>
            <a:endParaRPr/>
          </a:p>
        </p:txBody>
      </p:sp>
      <p:sp>
        <p:nvSpPr>
          <p:cNvPr id="1689" name="Google Shape;1689;p16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16-01-2025</a:t>
            </a:r>
            <a:endParaRPr/>
          </a:p>
        </p:txBody>
      </p:sp>
      <p:sp>
        <p:nvSpPr>
          <p:cNvPr id="1690" name="Google Shape;1690;p16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Prof. Shweta Dhawan Chachra</a:t>
            </a:r>
            <a:endParaRPr/>
          </a:p>
        </p:txBody>
      </p:sp>
      <p:sp>
        <p:nvSpPr>
          <p:cNvPr id="1691" name="Google Shape;1691;p16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7"/>
          <p:cNvSpPr txBox="1"/>
          <p:nvPr>
            <p:ph idx="1" type="body"/>
          </p:nvPr>
        </p:nvSpPr>
        <p:spPr>
          <a:xfrm>
            <a:off x="410547" y="692696"/>
            <a:ext cx="8229600" cy="48847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IN" sz="2400"/>
              <a:t>a)Physical Machine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 sz="2400"/>
              <a:t>A host machine is equipped with the physical hardware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 sz="2400"/>
              <a:t>Eg- x-86 architecture desktop running its installed Windows OS</a:t>
            </a:r>
            <a:endParaRPr sz="2400"/>
          </a:p>
        </p:txBody>
      </p:sp>
      <p:sp>
        <p:nvSpPr>
          <p:cNvPr id="243" name="Google Shape;243;p1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16-01-2025</a:t>
            </a:r>
            <a:endParaRPr/>
          </a:p>
        </p:txBody>
      </p:sp>
      <p:sp>
        <p:nvSpPr>
          <p:cNvPr id="244" name="Google Shape;244;p1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Prof. Shweta Dhawan Chachra</a:t>
            </a:r>
            <a:endParaRPr/>
          </a:p>
        </p:txBody>
      </p:sp>
      <p:sp>
        <p:nvSpPr>
          <p:cNvPr id="245" name="Google Shape;245;p1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246" name="Google Shape;246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5576" y="2492896"/>
            <a:ext cx="7505144" cy="38715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5" name="Shape 1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6" name="Google Shape;1696;p17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IN"/>
              <a:t>Binary Translation of Guest OS Requests Using a VMM</a:t>
            </a:r>
            <a:endParaRPr/>
          </a:p>
        </p:txBody>
      </p:sp>
      <p:sp>
        <p:nvSpPr>
          <p:cNvPr id="1697" name="Google Shape;1697;p170"/>
          <p:cNvSpPr txBox="1"/>
          <p:nvPr>
            <p:ph idx="1" type="body"/>
          </p:nvPr>
        </p:nvSpPr>
        <p:spPr>
          <a:xfrm>
            <a:off x="107504" y="1600200"/>
            <a:ext cx="4824536" cy="49251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n-IN" sz="2200"/>
              <a:t>VMware puts the </a:t>
            </a:r>
            <a:r>
              <a:rPr lang="en-IN" sz="2200">
                <a:solidFill>
                  <a:srgbClr val="0070C0"/>
                </a:solidFill>
              </a:rPr>
              <a:t>VMM at Ring 0 </a:t>
            </a:r>
            <a:r>
              <a:rPr lang="en-IN" sz="2200"/>
              <a:t>and the </a:t>
            </a:r>
            <a:r>
              <a:rPr lang="en-IN" sz="2200">
                <a:solidFill>
                  <a:srgbClr val="0070C0"/>
                </a:solidFill>
              </a:rPr>
              <a:t>guest OS at Ring 1</a:t>
            </a:r>
            <a:r>
              <a:rPr lang="en-IN" sz="2200"/>
              <a:t>. </a:t>
            </a:r>
            <a:endParaRPr sz="2200"/>
          </a:p>
          <a:p>
            <a:pPr indent="-203200" lvl="0" marL="34290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t/>
            </a:r>
            <a:endParaRPr sz="2200"/>
          </a:p>
          <a:p>
            <a:pPr indent="-342900" lvl="0" marL="34290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n-IN" sz="2200"/>
              <a:t>The VMM </a:t>
            </a:r>
            <a:r>
              <a:rPr lang="en-IN" sz="2200">
                <a:solidFill>
                  <a:srgbClr val="0070C0"/>
                </a:solidFill>
              </a:rPr>
              <a:t>scans the instruction </a:t>
            </a:r>
            <a:r>
              <a:rPr lang="en-IN" sz="2200"/>
              <a:t>stream and identifies the </a:t>
            </a:r>
            <a:r>
              <a:rPr lang="en-IN" sz="2200">
                <a:solidFill>
                  <a:srgbClr val="0070C0"/>
                </a:solidFill>
              </a:rPr>
              <a:t>privileged, control- and behavior-sensitive instructions</a:t>
            </a:r>
            <a:r>
              <a:rPr lang="en-IN" sz="2200"/>
              <a:t>. </a:t>
            </a:r>
            <a:endParaRPr sz="2200"/>
          </a:p>
          <a:p>
            <a:pPr indent="-203200" lvl="0" marL="34290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t/>
            </a:r>
            <a:endParaRPr sz="2200"/>
          </a:p>
        </p:txBody>
      </p:sp>
      <p:pic>
        <p:nvPicPr>
          <p:cNvPr id="1698" name="Google Shape;1698;p170"/>
          <p:cNvPicPr preferRelativeResize="0"/>
          <p:nvPr/>
        </p:nvPicPr>
        <p:blipFill rotWithShape="1">
          <a:blip r:embed="rId3">
            <a:alphaModFix/>
          </a:blip>
          <a:srcRect b="11442" l="20979" r="50385" t="42432"/>
          <a:stretch/>
        </p:blipFill>
        <p:spPr>
          <a:xfrm>
            <a:off x="5004048" y="1628800"/>
            <a:ext cx="3725839" cy="4320480"/>
          </a:xfrm>
          <a:prstGeom prst="rect">
            <a:avLst/>
          </a:prstGeom>
          <a:noFill/>
          <a:ln>
            <a:noFill/>
          </a:ln>
        </p:spPr>
      </p:pic>
      <p:sp>
        <p:nvSpPr>
          <p:cNvPr id="1699" name="Google Shape;1699;p17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16-01-2025</a:t>
            </a:r>
            <a:endParaRPr/>
          </a:p>
        </p:txBody>
      </p:sp>
      <p:sp>
        <p:nvSpPr>
          <p:cNvPr id="1700" name="Google Shape;1700;p17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Prof. Shweta Dhawan Chachra</a:t>
            </a:r>
            <a:endParaRPr/>
          </a:p>
        </p:txBody>
      </p:sp>
      <p:sp>
        <p:nvSpPr>
          <p:cNvPr id="1701" name="Google Shape;1701;p17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1702" name="Google Shape;1702;p170"/>
          <p:cNvSpPr/>
          <p:nvPr/>
        </p:nvSpPr>
        <p:spPr>
          <a:xfrm rot="5400000">
            <a:off x="7230870" y="3002378"/>
            <a:ext cx="1389856" cy="781236"/>
          </a:xfrm>
          <a:prstGeom prst="ellipse">
            <a:avLst/>
          </a:prstGeom>
          <a:noFill/>
          <a:ln cap="flat" cmpd="sng" w="254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6" name="Shape 1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7" name="Google Shape;1707;p17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IN"/>
              <a:t>Binary Translation of Guest OS Requests Using a VMM</a:t>
            </a:r>
            <a:endParaRPr/>
          </a:p>
        </p:txBody>
      </p:sp>
      <p:sp>
        <p:nvSpPr>
          <p:cNvPr id="1708" name="Google Shape;1708;p171"/>
          <p:cNvSpPr txBox="1"/>
          <p:nvPr>
            <p:ph idx="1" type="body"/>
          </p:nvPr>
        </p:nvSpPr>
        <p:spPr>
          <a:xfrm>
            <a:off x="107504" y="1600200"/>
            <a:ext cx="4824536" cy="49251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n-IN" sz="2200"/>
              <a:t>They </a:t>
            </a:r>
            <a:r>
              <a:rPr lang="en-IN" sz="2200">
                <a:solidFill>
                  <a:srgbClr val="0070C0"/>
                </a:solidFill>
              </a:rPr>
              <a:t>are trapped into the VMM</a:t>
            </a:r>
            <a:r>
              <a:rPr lang="en-IN" sz="2200"/>
              <a:t>, which emulates the behavior of these instructions. </a:t>
            </a:r>
            <a:endParaRPr sz="2200"/>
          </a:p>
          <a:p>
            <a:pPr indent="-342900" lvl="0" marL="34290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n-IN" sz="2200"/>
              <a:t>The method used in this emulation is called binary translation.</a:t>
            </a:r>
            <a:endParaRPr/>
          </a:p>
        </p:txBody>
      </p:sp>
      <p:pic>
        <p:nvPicPr>
          <p:cNvPr id="1709" name="Google Shape;1709;p171"/>
          <p:cNvPicPr preferRelativeResize="0"/>
          <p:nvPr/>
        </p:nvPicPr>
        <p:blipFill rotWithShape="1">
          <a:blip r:embed="rId3">
            <a:alphaModFix/>
          </a:blip>
          <a:srcRect b="11442" l="20979" r="50385" t="42432"/>
          <a:stretch/>
        </p:blipFill>
        <p:spPr>
          <a:xfrm>
            <a:off x="5004048" y="1628800"/>
            <a:ext cx="3725839" cy="4320480"/>
          </a:xfrm>
          <a:prstGeom prst="rect">
            <a:avLst/>
          </a:prstGeom>
          <a:noFill/>
          <a:ln>
            <a:noFill/>
          </a:ln>
        </p:spPr>
      </p:pic>
      <p:sp>
        <p:nvSpPr>
          <p:cNvPr id="1710" name="Google Shape;1710;p17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16-01-2025</a:t>
            </a:r>
            <a:endParaRPr/>
          </a:p>
        </p:txBody>
      </p:sp>
      <p:sp>
        <p:nvSpPr>
          <p:cNvPr id="1711" name="Google Shape;1711;p17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Prof. Shweta Dhawan Chachra</a:t>
            </a:r>
            <a:endParaRPr/>
          </a:p>
        </p:txBody>
      </p:sp>
      <p:sp>
        <p:nvSpPr>
          <p:cNvPr id="1712" name="Google Shape;1712;p17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1713" name="Google Shape;1713;p171"/>
          <p:cNvSpPr/>
          <p:nvPr/>
        </p:nvSpPr>
        <p:spPr>
          <a:xfrm rot="5400000">
            <a:off x="7230870" y="3002378"/>
            <a:ext cx="1389856" cy="781236"/>
          </a:xfrm>
          <a:prstGeom prst="ellipse">
            <a:avLst/>
          </a:prstGeom>
          <a:noFill/>
          <a:ln cap="flat" cmpd="sng" w="254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7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8" name="Google Shape;1718;p17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solidFill>
            <a:schemeClr val="accent5"/>
          </a:solidFill>
          <a:ln cap="flat" cmpd="sng" w="25400">
            <a:solidFill>
              <a:srgbClr val="367D9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IN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Translation</a:t>
            </a:r>
            <a:endParaRPr/>
          </a:p>
        </p:txBody>
      </p:sp>
      <p:sp>
        <p:nvSpPr>
          <p:cNvPr id="1719" name="Google Shape;1719;p172"/>
          <p:cNvSpPr txBox="1"/>
          <p:nvPr>
            <p:ph idx="1" type="body"/>
          </p:nvPr>
        </p:nvSpPr>
        <p:spPr>
          <a:xfrm>
            <a:off x="457200" y="1600200"/>
            <a:ext cx="8229600" cy="1756792"/>
          </a:xfrm>
          <a:prstGeom prst="rect">
            <a:avLst/>
          </a:prstGeom>
          <a:gradFill>
            <a:gsLst>
              <a:gs pos="0">
                <a:srgbClr val="9BE9FF"/>
              </a:gs>
              <a:gs pos="35000">
                <a:srgbClr val="B8F1FF"/>
              </a:gs>
              <a:gs pos="100000">
                <a:srgbClr val="E2FBFF"/>
              </a:gs>
            </a:gsLst>
            <a:lin ang="16200000" scaled="0"/>
          </a:gradFill>
          <a:ln cap="flat" cmpd="sng" w="9525">
            <a:solidFill>
              <a:srgbClr val="45A9C4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trap triggers the </a:t>
            </a:r>
            <a:endParaRPr/>
          </a:p>
          <a:p>
            <a:pPr indent="-285750" lvl="1" marL="74295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I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translation of the offending instructions into </a:t>
            </a:r>
            <a:endParaRPr/>
          </a:p>
          <a:p>
            <a:pPr indent="-285750" lvl="1" marL="74295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b="1" lang="en-I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 </a:t>
            </a:r>
            <a:r>
              <a:rPr b="1" lang="en-IN" sz="20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equivalent set of instructions that achieve the same goal without generating exceptions.</a:t>
            </a:r>
            <a:endParaRPr/>
          </a:p>
          <a:p>
            <a:pPr indent="-1905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  <a:p>
            <a:pPr indent="-1905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  <a:p>
            <a:pPr indent="-1905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 u="sng"/>
          </a:p>
        </p:txBody>
      </p:sp>
      <p:sp>
        <p:nvSpPr>
          <p:cNvPr id="1720" name="Google Shape;1720;p17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16-01-2025</a:t>
            </a:r>
            <a:endParaRPr/>
          </a:p>
        </p:txBody>
      </p:sp>
      <p:sp>
        <p:nvSpPr>
          <p:cNvPr id="1721" name="Google Shape;1721;p17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Prof. Shweta Dhawan Chachra</a:t>
            </a:r>
            <a:endParaRPr/>
          </a:p>
        </p:txBody>
      </p:sp>
      <p:sp>
        <p:nvSpPr>
          <p:cNvPr id="1722" name="Google Shape;1722;p17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6" name="Shape 1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7" name="Google Shape;1727;p17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IN"/>
              <a:t>Binary Translation of Guest OS Requests Using a VMM</a:t>
            </a:r>
            <a:endParaRPr/>
          </a:p>
        </p:txBody>
      </p:sp>
      <p:sp>
        <p:nvSpPr>
          <p:cNvPr id="1728" name="Google Shape;1728;p173"/>
          <p:cNvSpPr txBox="1"/>
          <p:nvPr>
            <p:ph idx="1" type="body"/>
          </p:nvPr>
        </p:nvSpPr>
        <p:spPr>
          <a:xfrm>
            <a:off x="457200" y="1600200"/>
            <a:ext cx="4546848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b="1" lang="en-IN" sz="2400"/>
              <a:t>Thus, full virtualization combines binary translation and direct execution. </a:t>
            </a:r>
            <a:endParaRPr b="1" sz="2400"/>
          </a:p>
          <a:p>
            <a:pPr indent="-1905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</p:txBody>
      </p:sp>
      <p:pic>
        <p:nvPicPr>
          <p:cNvPr id="1729" name="Google Shape;1729;p173"/>
          <p:cNvPicPr preferRelativeResize="0"/>
          <p:nvPr/>
        </p:nvPicPr>
        <p:blipFill rotWithShape="1">
          <a:blip r:embed="rId3">
            <a:alphaModFix/>
          </a:blip>
          <a:srcRect b="11442" l="20979" r="50385" t="42432"/>
          <a:stretch/>
        </p:blipFill>
        <p:spPr>
          <a:xfrm>
            <a:off x="5004048" y="1628800"/>
            <a:ext cx="3725839" cy="4320480"/>
          </a:xfrm>
          <a:prstGeom prst="rect">
            <a:avLst/>
          </a:prstGeom>
          <a:noFill/>
          <a:ln>
            <a:noFill/>
          </a:ln>
        </p:spPr>
      </p:pic>
      <p:sp>
        <p:nvSpPr>
          <p:cNvPr id="1730" name="Google Shape;1730;p17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16-01-2025</a:t>
            </a:r>
            <a:endParaRPr/>
          </a:p>
        </p:txBody>
      </p:sp>
      <p:sp>
        <p:nvSpPr>
          <p:cNvPr id="1731" name="Google Shape;1731;p17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Prof. Shweta Dhawan Chachra</a:t>
            </a:r>
            <a:endParaRPr/>
          </a:p>
        </p:txBody>
      </p:sp>
      <p:sp>
        <p:nvSpPr>
          <p:cNvPr id="1732" name="Google Shape;1732;p17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1733" name="Google Shape;1733;p173"/>
          <p:cNvSpPr/>
          <p:nvPr/>
        </p:nvSpPr>
        <p:spPr>
          <a:xfrm rot="5400000">
            <a:off x="7272300" y="1736812"/>
            <a:ext cx="1368152" cy="720080"/>
          </a:xfrm>
          <a:prstGeom prst="ellipse">
            <a:avLst/>
          </a:prstGeom>
          <a:noFill/>
          <a:ln cap="flat" cmpd="sng" w="254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4" name="Google Shape;1734;p173"/>
          <p:cNvSpPr/>
          <p:nvPr/>
        </p:nvSpPr>
        <p:spPr>
          <a:xfrm rot="5400000">
            <a:off x="7344308" y="3104964"/>
            <a:ext cx="1368152" cy="720080"/>
          </a:xfrm>
          <a:prstGeom prst="ellipse">
            <a:avLst/>
          </a:prstGeom>
          <a:noFill/>
          <a:ln cap="flat" cmpd="sng" w="254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8" name="Shape 1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9" name="Google Shape;1739;p17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IN"/>
              <a:t>Binary Translation of Guest OS Requests Using a VMM</a:t>
            </a:r>
            <a:endParaRPr/>
          </a:p>
        </p:txBody>
      </p:sp>
      <p:sp>
        <p:nvSpPr>
          <p:cNvPr id="1740" name="Google Shape;1740;p174"/>
          <p:cNvSpPr txBox="1"/>
          <p:nvPr>
            <p:ph idx="1" type="body"/>
          </p:nvPr>
        </p:nvSpPr>
        <p:spPr>
          <a:xfrm>
            <a:off x="457200" y="1600200"/>
            <a:ext cx="4546848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b="1" lang="en-IN" sz="2400"/>
              <a:t>The guest OS is completely decoupled from the underlying hardware. </a:t>
            </a:r>
            <a:endParaRPr b="1" sz="2400"/>
          </a:p>
          <a:p>
            <a:pPr indent="-1905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b="1" sz="2400"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b="1" lang="en-IN" sz="2400"/>
              <a:t>The guest OS is unaware that it is being virtualized.</a:t>
            </a:r>
            <a:endParaRPr/>
          </a:p>
        </p:txBody>
      </p:sp>
      <p:pic>
        <p:nvPicPr>
          <p:cNvPr id="1741" name="Google Shape;1741;p174"/>
          <p:cNvPicPr preferRelativeResize="0"/>
          <p:nvPr/>
        </p:nvPicPr>
        <p:blipFill rotWithShape="1">
          <a:blip r:embed="rId3">
            <a:alphaModFix/>
          </a:blip>
          <a:srcRect b="11442" l="20979" r="50385" t="42432"/>
          <a:stretch/>
        </p:blipFill>
        <p:spPr>
          <a:xfrm>
            <a:off x="5004048" y="1628800"/>
            <a:ext cx="3725839" cy="4320480"/>
          </a:xfrm>
          <a:prstGeom prst="rect">
            <a:avLst/>
          </a:prstGeom>
          <a:noFill/>
          <a:ln>
            <a:noFill/>
          </a:ln>
        </p:spPr>
      </p:pic>
      <p:sp>
        <p:nvSpPr>
          <p:cNvPr id="1742" name="Google Shape;1742;p17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16-01-2025</a:t>
            </a:r>
            <a:endParaRPr/>
          </a:p>
        </p:txBody>
      </p:sp>
      <p:sp>
        <p:nvSpPr>
          <p:cNvPr id="1743" name="Google Shape;1743;p17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Prof. Shweta Dhawan Chachra</a:t>
            </a:r>
            <a:endParaRPr/>
          </a:p>
        </p:txBody>
      </p:sp>
      <p:sp>
        <p:nvSpPr>
          <p:cNvPr id="1744" name="Google Shape;1744;p17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1745" name="Google Shape;1745;p174"/>
          <p:cNvSpPr/>
          <p:nvPr/>
        </p:nvSpPr>
        <p:spPr>
          <a:xfrm rot="5400000">
            <a:off x="7272300" y="1736812"/>
            <a:ext cx="1368152" cy="720080"/>
          </a:xfrm>
          <a:prstGeom prst="ellipse">
            <a:avLst/>
          </a:prstGeom>
          <a:noFill/>
          <a:ln cap="flat" cmpd="sng" w="254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6" name="Google Shape;1746;p174"/>
          <p:cNvSpPr/>
          <p:nvPr/>
        </p:nvSpPr>
        <p:spPr>
          <a:xfrm rot="5400000">
            <a:off x="7344308" y="3104964"/>
            <a:ext cx="1368152" cy="720080"/>
          </a:xfrm>
          <a:prstGeom prst="ellipse">
            <a:avLst/>
          </a:prstGeom>
          <a:noFill/>
          <a:ln cap="flat" cmpd="sng" w="254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0" name="Shape 1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" name="Google Shape;1751;p17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IN"/>
              <a:t>Full Virtualization</a:t>
            </a:r>
            <a:endParaRPr/>
          </a:p>
        </p:txBody>
      </p:sp>
      <p:sp>
        <p:nvSpPr>
          <p:cNvPr id="1752" name="Google Shape;1752;p175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 sz="2400"/>
              <a:t>Full virtualization does </a:t>
            </a:r>
            <a:r>
              <a:rPr lang="en-IN" sz="2400">
                <a:solidFill>
                  <a:srgbClr val="FF0000"/>
                </a:solidFill>
              </a:rPr>
              <a:t>not need to modify guest OS</a:t>
            </a:r>
            <a:r>
              <a:rPr lang="en-IN" sz="2400"/>
              <a:t>, and </a:t>
            </a:r>
            <a:r>
              <a:rPr lang="en-IN" sz="2400">
                <a:solidFill>
                  <a:srgbClr val="FF0000"/>
                </a:solidFill>
              </a:rPr>
              <a:t>critical instructions are emulated by software</a:t>
            </a:r>
            <a:r>
              <a:rPr lang="en-IN" sz="2400">
                <a:solidFill>
                  <a:srgbClr val="0070C0"/>
                </a:solidFill>
              </a:rPr>
              <a:t> </a:t>
            </a:r>
            <a:r>
              <a:rPr lang="en-IN" sz="2400"/>
              <a:t>through the use of </a:t>
            </a:r>
            <a:r>
              <a:rPr lang="en-IN" sz="2400">
                <a:solidFill>
                  <a:srgbClr val="FF0000"/>
                </a:solidFill>
              </a:rPr>
              <a:t>binary translation</a:t>
            </a:r>
            <a:r>
              <a:rPr lang="en-IN" sz="2400"/>
              <a:t>. </a:t>
            </a:r>
            <a:endParaRPr sz="2400"/>
          </a:p>
          <a:p>
            <a:pPr indent="-1905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IN" sz="2400"/>
              <a:t>Advantage –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rgbClr val="0070C0"/>
              </a:buClr>
              <a:buSzPts val="2400"/>
              <a:buChar char="•"/>
            </a:pPr>
            <a:r>
              <a:rPr lang="en-IN" sz="2400">
                <a:solidFill>
                  <a:srgbClr val="0070C0"/>
                </a:solidFill>
              </a:rPr>
              <a:t>No need to modify OS</a:t>
            </a:r>
            <a:r>
              <a:rPr lang="en-IN" sz="2400"/>
              <a:t>. </a:t>
            </a:r>
            <a:endParaRPr sz="2400"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 sz="2400"/>
              <a:t>However, this approach of </a:t>
            </a:r>
            <a:r>
              <a:rPr lang="en-IN" sz="2400">
                <a:solidFill>
                  <a:srgbClr val="FF0000"/>
                </a:solidFill>
              </a:rPr>
              <a:t>binary translation slows down the performance </a:t>
            </a:r>
            <a:r>
              <a:rPr lang="en-IN" sz="2400"/>
              <a:t>a lot. </a:t>
            </a:r>
            <a:endParaRPr sz="2400"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 sz="2400"/>
              <a:t>Also </a:t>
            </a:r>
            <a:r>
              <a:rPr lang="en-IN" sz="2400">
                <a:solidFill>
                  <a:srgbClr val="0070C0"/>
                </a:solidFill>
              </a:rPr>
              <a:t>binary translation </a:t>
            </a:r>
            <a:r>
              <a:rPr lang="en-IN" sz="2400"/>
              <a:t>can </a:t>
            </a:r>
            <a:r>
              <a:rPr lang="en-IN" sz="2400">
                <a:solidFill>
                  <a:srgbClr val="0070C0"/>
                </a:solidFill>
              </a:rPr>
              <a:t>incur a large performance overhead. </a:t>
            </a:r>
            <a:endParaRPr/>
          </a:p>
          <a:p>
            <a:pPr indent="-1905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</p:txBody>
      </p:sp>
      <p:sp>
        <p:nvSpPr>
          <p:cNvPr id="1753" name="Google Shape;1753;p17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16-01-2025</a:t>
            </a:r>
            <a:endParaRPr/>
          </a:p>
        </p:txBody>
      </p:sp>
      <p:sp>
        <p:nvSpPr>
          <p:cNvPr id="1754" name="Google Shape;1754;p17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Prof. Shweta Dhawan Chachra</a:t>
            </a:r>
            <a:endParaRPr/>
          </a:p>
        </p:txBody>
      </p:sp>
      <p:sp>
        <p:nvSpPr>
          <p:cNvPr id="1755" name="Google Shape;1755;p17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9" name="Shape 1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0" name="Google Shape;1760;p17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solidFill>
            <a:schemeClr val="accent5"/>
          </a:solidFill>
          <a:ln cap="flat" cmpd="sng" w="25400">
            <a:solidFill>
              <a:srgbClr val="367D9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IN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Caching</a:t>
            </a:r>
            <a:endParaRPr/>
          </a:p>
        </p:txBody>
      </p:sp>
      <p:sp>
        <p:nvSpPr>
          <p:cNvPr id="1761" name="Google Shape;1761;p17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16-01-2025</a:t>
            </a:r>
            <a:endParaRPr/>
          </a:p>
        </p:txBody>
      </p:sp>
      <p:sp>
        <p:nvSpPr>
          <p:cNvPr id="1762" name="Google Shape;1762;p17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Prof. Shweta Dhawan Chachra</a:t>
            </a:r>
            <a:endParaRPr/>
          </a:p>
        </p:txBody>
      </p:sp>
      <p:sp>
        <p:nvSpPr>
          <p:cNvPr id="1763" name="Google Shape;1763;p17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1764" name="Google Shape;1764;p176"/>
          <p:cNvSpPr txBox="1"/>
          <p:nvPr/>
        </p:nvSpPr>
        <p:spPr>
          <a:xfrm>
            <a:off x="467544" y="2060848"/>
            <a:ext cx="8229600" cy="3680792"/>
          </a:xfrm>
          <a:prstGeom prst="rect">
            <a:avLst/>
          </a:prstGeom>
          <a:gradFill>
            <a:gsLst>
              <a:gs pos="0">
                <a:srgbClr val="9BE9FF"/>
              </a:gs>
              <a:gs pos="35000">
                <a:srgbClr val="B8F1FF"/>
              </a:gs>
              <a:gs pos="100000">
                <a:srgbClr val="E2FBFF"/>
              </a:gs>
            </a:gsLst>
            <a:lin ang="16200000" scaled="0"/>
          </a:gradFill>
          <a:ln cap="flat" cmpd="sng" w="9525">
            <a:solidFill>
              <a:srgbClr val="45A9C4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I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Binary translation employs a code cache</a:t>
            </a:r>
            <a:endParaRPr/>
          </a:p>
          <a:p>
            <a:pPr indent="-342900" lvl="0" marL="3429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I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 store translated hot instructions to improve performance, </a:t>
            </a:r>
            <a:endParaRPr/>
          </a:p>
          <a:p>
            <a:pPr indent="-342900" lvl="0" marL="3429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I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 improve efficiency, </a:t>
            </a:r>
            <a:endParaRPr/>
          </a:p>
          <a:p>
            <a:pPr indent="-285750" lvl="1" marL="74295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</a:pPr>
            <a:r>
              <a:rPr b="0" i="0" lang="en-IN" sz="200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equivalent set of instruction is cached, </a:t>
            </a:r>
            <a:endParaRPr/>
          </a:p>
          <a:p>
            <a:pPr indent="-285750" lvl="1" marL="74295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</a:pPr>
            <a:r>
              <a:rPr b="0" i="0" lang="en-IN" sz="200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 that for further occurrences of the same instructions, translation is not necessary anymore</a:t>
            </a:r>
            <a:endParaRPr/>
          </a:p>
          <a:p>
            <a:pPr indent="-342900" lvl="0" marL="3429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I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But it increases the cost of memory usage.</a:t>
            </a:r>
            <a:endParaRPr/>
          </a:p>
          <a:p>
            <a:pPr indent="-158750" lvl="1" marL="74295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i="0" sz="2000" u="sng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8" name="Shape 1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9" name="Google Shape;1769;p17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770" name="Google Shape;1770;p177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397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sp>
        <p:nvSpPr>
          <p:cNvPr id="1771" name="Google Shape;1771;p17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16-01-2025</a:t>
            </a:r>
            <a:endParaRPr/>
          </a:p>
        </p:txBody>
      </p:sp>
      <p:sp>
        <p:nvSpPr>
          <p:cNvPr id="1772" name="Google Shape;1772;p17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Prof. Shweta Dhawan Chachra</a:t>
            </a:r>
            <a:endParaRPr/>
          </a:p>
        </p:txBody>
      </p:sp>
      <p:sp>
        <p:nvSpPr>
          <p:cNvPr id="1773" name="Google Shape;1773;p17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1774" name="Google Shape;1774;p177"/>
          <p:cNvSpPr txBox="1"/>
          <p:nvPr/>
        </p:nvSpPr>
        <p:spPr>
          <a:xfrm>
            <a:off x="457200" y="274638"/>
            <a:ext cx="8229600" cy="706090"/>
          </a:xfrm>
          <a:prstGeom prst="rect">
            <a:avLst/>
          </a:prstGeom>
          <a:solidFill>
            <a:schemeClr val="accent5"/>
          </a:solidFill>
          <a:ln cap="flat" cmpd="sng" w="25400">
            <a:solidFill>
              <a:srgbClr val="367D9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rmAutofit fontScale="97500" lnSpcReduction="10000"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None/>
            </a:pPr>
            <a:r>
              <a:rPr lang="en-IN" sz="4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Advantage ?</a:t>
            </a:r>
            <a:endParaRPr sz="4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5" name="Google Shape;1775;p177"/>
          <p:cNvSpPr txBox="1"/>
          <p:nvPr/>
        </p:nvSpPr>
        <p:spPr>
          <a:xfrm>
            <a:off x="518864" y="1786806"/>
            <a:ext cx="8229600" cy="706090"/>
          </a:xfrm>
          <a:prstGeom prst="rect">
            <a:avLst/>
          </a:prstGeom>
          <a:solidFill>
            <a:schemeClr val="accent5"/>
          </a:solidFill>
          <a:ln cap="flat" cmpd="sng" w="25400">
            <a:solidFill>
              <a:srgbClr val="367D9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rmAutofit fontScale="97500" lnSpcReduction="10000"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None/>
            </a:pPr>
            <a:r>
              <a:rPr lang="en-IN" sz="4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Disadvantage ?</a:t>
            </a:r>
            <a:endParaRPr sz="4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9" name="Shape 1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0" name="Google Shape;1780;p178"/>
          <p:cNvSpPr txBox="1"/>
          <p:nvPr>
            <p:ph type="title"/>
          </p:nvPr>
        </p:nvSpPr>
        <p:spPr>
          <a:xfrm>
            <a:off x="457200" y="274638"/>
            <a:ext cx="8229600" cy="706090"/>
          </a:xfrm>
          <a:prstGeom prst="rect">
            <a:avLst/>
          </a:prstGeom>
          <a:solidFill>
            <a:schemeClr val="accent5"/>
          </a:solidFill>
          <a:ln cap="flat" cmpd="sng" w="25400">
            <a:solidFill>
              <a:srgbClr val="367D9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None/>
            </a:pPr>
            <a:r>
              <a:rPr lang="en-IN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Advantage</a:t>
            </a:r>
            <a:endParaRPr/>
          </a:p>
        </p:txBody>
      </p:sp>
      <p:sp>
        <p:nvSpPr>
          <p:cNvPr id="1781" name="Google Shape;1781;p178"/>
          <p:cNvSpPr txBox="1"/>
          <p:nvPr>
            <p:ph idx="1" type="body"/>
          </p:nvPr>
        </p:nvSpPr>
        <p:spPr>
          <a:xfrm>
            <a:off x="467544" y="1196752"/>
            <a:ext cx="8229600" cy="32403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 sz="2400"/>
              <a:t>Guests can run unmodified in a virtualized environment.</a:t>
            </a:r>
            <a:endParaRPr/>
          </a:p>
          <a:p>
            <a:pPr indent="-1905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 sz="2400"/>
              <a:t>Binary translation is only applied to a </a:t>
            </a:r>
            <a:r>
              <a:rPr lang="en-IN" sz="2400" u="sng"/>
              <a:t>subset of the instruction set, while the others are managed through direct execution on the underlying hardware.</a:t>
            </a:r>
            <a:endParaRPr/>
          </a:p>
          <a:p>
            <a:pPr indent="-1905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 sz="2400"/>
              <a:t>This </a:t>
            </a:r>
            <a:r>
              <a:rPr lang="en-IN" sz="2400" u="sng"/>
              <a:t>reduces the impact </a:t>
            </a:r>
            <a:r>
              <a:rPr lang="en-IN" sz="2400"/>
              <a:t>on performance of binary translation</a:t>
            </a:r>
            <a:endParaRPr/>
          </a:p>
          <a:p>
            <a:pPr indent="-1905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  <a:p>
            <a:pPr indent="-1905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</p:txBody>
      </p:sp>
      <p:sp>
        <p:nvSpPr>
          <p:cNvPr id="1782" name="Google Shape;1782;p17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16-01-2025</a:t>
            </a:r>
            <a:endParaRPr/>
          </a:p>
        </p:txBody>
      </p:sp>
      <p:sp>
        <p:nvSpPr>
          <p:cNvPr id="1783" name="Google Shape;1783;p17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Prof. Shweta Dhawan Chachra</a:t>
            </a:r>
            <a:endParaRPr/>
          </a:p>
        </p:txBody>
      </p:sp>
      <p:sp>
        <p:nvSpPr>
          <p:cNvPr id="1784" name="Google Shape;1784;p17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8" name="Shape 1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9" name="Google Shape;1789;p17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16-01-2025</a:t>
            </a:r>
            <a:endParaRPr/>
          </a:p>
        </p:txBody>
      </p:sp>
      <p:sp>
        <p:nvSpPr>
          <p:cNvPr id="1790" name="Google Shape;1790;p17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Prof. Shweta Dhawan Chachra</a:t>
            </a:r>
            <a:endParaRPr/>
          </a:p>
        </p:txBody>
      </p:sp>
      <p:sp>
        <p:nvSpPr>
          <p:cNvPr id="1791" name="Google Shape;1791;p17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1792" name="Google Shape;1792;p179"/>
          <p:cNvSpPr txBox="1"/>
          <p:nvPr/>
        </p:nvSpPr>
        <p:spPr>
          <a:xfrm>
            <a:off x="518864" y="1772816"/>
            <a:ext cx="8229600" cy="36863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I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Translating instructions at runtime introduces </a:t>
            </a:r>
            <a:r>
              <a:rPr lang="en-IN" sz="24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additional overhead that is not present in other approaches like para-virtualization and hardware assisted virtualization.</a:t>
            </a:r>
            <a:endParaRPr/>
          </a:p>
          <a:p>
            <a:pPr indent="-190500" lvl="0" marL="3429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I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Rather time-consuming, In particular for the </a:t>
            </a:r>
            <a:r>
              <a:rPr lang="en-IN" sz="24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full virtualization of I/O-intensive applications. </a:t>
            </a:r>
            <a:endParaRPr/>
          </a:p>
          <a:p>
            <a:pPr indent="-190500" lvl="0" marL="3429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 u="sng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IN" sz="24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code cache </a:t>
            </a:r>
            <a:r>
              <a:rPr lang="en-I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 store translated hot instructions to improve performance, but it </a:t>
            </a:r>
            <a:r>
              <a:rPr lang="en-IN" sz="24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increases the cost of memory usage.</a:t>
            </a:r>
            <a:endParaRPr/>
          </a:p>
          <a:p>
            <a:pPr indent="-190500" lvl="0" marL="3429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 u="sng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3" name="Google Shape;1793;p179"/>
          <p:cNvSpPr txBox="1"/>
          <p:nvPr/>
        </p:nvSpPr>
        <p:spPr>
          <a:xfrm>
            <a:off x="518864" y="692696"/>
            <a:ext cx="8229600" cy="706090"/>
          </a:xfrm>
          <a:prstGeom prst="rect">
            <a:avLst/>
          </a:prstGeom>
          <a:solidFill>
            <a:schemeClr val="accent5"/>
          </a:solidFill>
          <a:ln cap="flat" cmpd="sng" w="25400">
            <a:solidFill>
              <a:srgbClr val="367D9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rmAutofit fontScale="97500" lnSpcReduction="10000"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None/>
            </a:pPr>
            <a:r>
              <a:rPr lang="en-IN" sz="4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Disadvantage</a:t>
            </a:r>
            <a:endParaRPr sz="4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8"/>
          <p:cNvSpPr txBox="1"/>
          <p:nvPr>
            <p:ph idx="1" type="body"/>
          </p:nvPr>
        </p:nvSpPr>
        <p:spPr>
          <a:xfrm>
            <a:off x="410547" y="0"/>
            <a:ext cx="8229600" cy="55774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IN" sz="2400"/>
              <a:t>(b) Native VM approach</a:t>
            </a:r>
            <a:endParaRPr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IN" sz="2400"/>
              <a:t>A native VM installed with the use of a VMM called a hypervisor in privileged mode</a:t>
            </a:r>
            <a:endParaRPr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IN" sz="2400"/>
              <a:t>This Hypervisor handles the bare hardware(CPU, memory, I/O) directly, hence called as </a:t>
            </a:r>
            <a:r>
              <a:rPr lang="en-IN" sz="2400">
                <a:solidFill>
                  <a:schemeClr val="accent1"/>
                </a:solidFill>
              </a:rPr>
              <a:t>Bare Metal Hypervisor or Native VM</a:t>
            </a:r>
            <a:endParaRPr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IN" sz="2400"/>
              <a:t>Eg-</a:t>
            </a:r>
            <a:endParaRPr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IN" sz="2400"/>
              <a:t>The guest OS could be a Linux system and the hypervisor the XEN system developed at Cambridge University. </a:t>
            </a:r>
            <a:endParaRPr sz="2400">
              <a:solidFill>
                <a:schemeClr val="accent1"/>
              </a:solidFill>
            </a:endParaRPr>
          </a:p>
        </p:txBody>
      </p:sp>
      <p:sp>
        <p:nvSpPr>
          <p:cNvPr id="252" name="Google Shape;252;p1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16-01-2025</a:t>
            </a:r>
            <a:endParaRPr/>
          </a:p>
        </p:txBody>
      </p:sp>
      <p:sp>
        <p:nvSpPr>
          <p:cNvPr id="253" name="Google Shape;253;p1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Prof. Shweta Dhawan Chachra</a:t>
            </a:r>
            <a:endParaRPr/>
          </a:p>
        </p:txBody>
      </p:sp>
      <p:sp>
        <p:nvSpPr>
          <p:cNvPr id="254" name="Google Shape;254;p1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255" name="Google Shape;255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8198" y="3717032"/>
            <a:ext cx="8096250" cy="27363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7" name="Shape 1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8" name="Google Shape;1798;p18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IN"/>
              <a:t>Example of FV</a:t>
            </a:r>
            <a:endParaRPr/>
          </a:p>
        </p:txBody>
      </p:sp>
      <p:sp>
        <p:nvSpPr>
          <p:cNvPr id="1799" name="Google Shape;1799;p180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397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sp>
        <p:nvSpPr>
          <p:cNvPr id="1800" name="Google Shape;1800;p18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16-01-2025</a:t>
            </a:r>
            <a:endParaRPr/>
          </a:p>
        </p:txBody>
      </p:sp>
      <p:sp>
        <p:nvSpPr>
          <p:cNvPr id="1801" name="Google Shape;1801;p18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Prof. Shweta Dhawan Chachra</a:t>
            </a:r>
            <a:endParaRPr/>
          </a:p>
        </p:txBody>
      </p:sp>
      <p:sp>
        <p:nvSpPr>
          <p:cNvPr id="1802" name="Google Shape;1802;p18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6" name="Shape 1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7" name="Google Shape;1807;p18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solidFill>
            <a:schemeClr val="accent5"/>
          </a:solidFill>
          <a:ln cap="flat" cmpd="sng" w="25400">
            <a:solidFill>
              <a:srgbClr val="367D9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IN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VMWARE</a:t>
            </a:r>
            <a:endParaRPr/>
          </a:p>
        </p:txBody>
      </p:sp>
      <p:sp>
        <p:nvSpPr>
          <p:cNvPr id="1808" name="Google Shape;1808;p18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n-IN" sz="2200"/>
              <a:t>Full Virtualization.</a:t>
            </a:r>
            <a:endParaRPr/>
          </a:p>
          <a:p>
            <a:pPr indent="-203200" lvl="0" marL="34290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t/>
            </a:r>
            <a:endParaRPr sz="2200"/>
          </a:p>
          <a:p>
            <a:pPr indent="-342900" lvl="0" marL="34290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n-IN" sz="2200"/>
              <a:t>Underlying Hardware is made available to the guest operating System which </a:t>
            </a:r>
            <a:endParaRPr/>
          </a:p>
          <a:p>
            <a:pPr indent="-285750" lvl="1" marL="74295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Char char="–"/>
            </a:pPr>
            <a:r>
              <a:rPr lang="en-IN" sz="2200"/>
              <a:t>runs unaware of such abstraction layer and </a:t>
            </a:r>
            <a:endParaRPr/>
          </a:p>
          <a:p>
            <a:pPr indent="-285750" lvl="1" marL="74295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Char char="–"/>
            </a:pPr>
            <a:r>
              <a:rPr lang="en-IN" sz="2200"/>
              <a:t>does not need to be modified.</a:t>
            </a:r>
            <a:endParaRPr/>
          </a:p>
          <a:p>
            <a:pPr indent="-203200" lvl="0" marL="34290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t/>
            </a:r>
            <a:endParaRPr sz="2200"/>
          </a:p>
          <a:p>
            <a:pPr indent="-342900" lvl="0" marL="34290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n-IN" sz="2200"/>
              <a:t>Guest OS is </a:t>
            </a:r>
            <a:r>
              <a:rPr lang="en-IN" sz="2200" u="sng"/>
              <a:t>VMM unaware</a:t>
            </a:r>
            <a:endParaRPr/>
          </a:p>
          <a:p>
            <a:pPr indent="-203200" lvl="0" marL="34290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t/>
            </a:r>
            <a:endParaRPr sz="2200" u="sng"/>
          </a:p>
          <a:p>
            <a:pPr indent="-203200" lvl="0" marL="34290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t/>
            </a:r>
            <a:endParaRPr sz="2200"/>
          </a:p>
          <a:p>
            <a:pPr indent="-203200" lvl="0" marL="34290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t/>
            </a:r>
            <a:endParaRPr sz="2200"/>
          </a:p>
        </p:txBody>
      </p:sp>
      <p:sp>
        <p:nvSpPr>
          <p:cNvPr id="1809" name="Google Shape;1809;p18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16-01-2025</a:t>
            </a:r>
            <a:endParaRPr/>
          </a:p>
        </p:txBody>
      </p:sp>
      <p:sp>
        <p:nvSpPr>
          <p:cNvPr id="1810" name="Google Shape;1810;p18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Prof. Shweta Dhawan Chachra</a:t>
            </a:r>
            <a:endParaRPr/>
          </a:p>
        </p:txBody>
      </p:sp>
      <p:sp>
        <p:nvSpPr>
          <p:cNvPr id="1811" name="Google Shape;1811;p18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6" name="Google Shape;1816;p182"/>
          <p:cNvSpPr txBox="1"/>
          <p:nvPr>
            <p:ph type="title"/>
          </p:nvPr>
        </p:nvSpPr>
        <p:spPr>
          <a:xfrm>
            <a:off x="457200" y="274638"/>
            <a:ext cx="8229600" cy="5746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IN"/>
              <a:t>Para-Virtualization with Compiler Support</a:t>
            </a:r>
            <a:endParaRPr/>
          </a:p>
        </p:txBody>
      </p:sp>
      <p:sp>
        <p:nvSpPr>
          <p:cNvPr id="1817" name="Google Shape;1817;p18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16-01-2025</a:t>
            </a:r>
            <a:endParaRPr/>
          </a:p>
        </p:txBody>
      </p:sp>
      <p:sp>
        <p:nvSpPr>
          <p:cNvPr id="1818" name="Google Shape;1818;p18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Prof. Shweta Dhawan Chachra</a:t>
            </a:r>
            <a:endParaRPr/>
          </a:p>
        </p:txBody>
      </p:sp>
      <p:sp>
        <p:nvSpPr>
          <p:cNvPr id="1819" name="Google Shape;1819;p18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3" name="Shape 1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4" name="Google Shape;1824;p183"/>
          <p:cNvSpPr txBox="1"/>
          <p:nvPr>
            <p:ph type="title"/>
          </p:nvPr>
        </p:nvSpPr>
        <p:spPr>
          <a:xfrm>
            <a:off x="457200" y="274638"/>
            <a:ext cx="8229600" cy="41805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IN" sz="3200"/>
              <a:t>Para-Virtualization with Compiler Support</a:t>
            </a:r>
            <a:endParaRPr/>
          </a:p>
        </p:txBody>
      </p:sp>
      <p:pic>
        <p:nvPicPr>
          <p:cNvPr id="1825" name="Google Shape;1825;p183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48064" y="1600200"/>
            <a:ext cx="3528392" cy="4525963"/>
          </a:xfrm>
          <a:prstGeom prst="rect">
            <a:avLst/>
          </a:prstGeom>
          <a:noFill/>
          <a:ln>
            <a:noFill/>
          </a:ln>
        </p:spPr>
      </p:pic>
      <p:sp>
        <p:nvSpPr>
          <p:cNvPr id="1826" name="Google Shape;1826;p183"/>
          <p:cNvSpPr txBox="1"/>
          <p:nvPr/>
        </p:nvSpPr>
        <p:spPr>
          <a:xfrm>
            <a:off x="306898" y="980728"/>
            <a:ext cx="4769158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I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Para-virtualization needs to </a:t>
            </a:r>
            <a:r>
              <a:rPr b="1" lang="en-I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modify the guest operating systems.</a:t>
            </a:r>
            <a:endParaRPr/>
          </a:p>
          <a:p>
            <a:pPr indent="-3048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7" name="Google Shape;1827;p18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16-01-2025</a:t>
            </a:r>
            <a:endParaRPr/>
          </a:p>
        </p:txBody>
      </p:sp>
      <p:sp>
        <p:nvSpPr>
          <p:cNvPr id="1828" name="Google Shape;1828;p18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Prof. Shweta Dhawan Chachra</a:t>
            </a:r>
            <a:endParaRPr/>
          </a:p>
        </p:txBody>
      </p:sp>
      <p:sp>
        <p:nvSpPr>
          <p:cNvPr id="1829" name="Google Shape;1829;p18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3" name="Shape 1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4" name="Google Shape;1834;p184"/>
          <p:cNvSpPr txBox="1"/>
          <p:nvPr>
            <p:ph type="title"/>
          </p:nvPr>
        </p:nvSpPr>
        <p:spPr>
          <a:xfrm>
            <a:off x="457200" y="274638"/>
            <a:ext cx="8229600" cy="41805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IN" sz="3200"/>
              <a:t>Para-Virtualization with Compiler Support</a:t>
            </a:r>
            <a:endParaRPr/>
          </a:p>
        </p:txBody>
      </p:sp>
      <p:pic>
        <p:nvPicPr>
          <p:cNvPr id="1835" name="Google Shape;1835;p184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48064" y="1600200"/>
            <a:ext cx="3528392" cy="45259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6" name="Google Shape;1836;p184"/>
          <p:cNvSpPr txBox="1"/>
          <p:nvPr/>
        </p:nvSpPr>
        <p:spPr>
          <a:xfrm>
            <a:off x="306898" y="980728"/>
            <a:ext cx="4769158" cy="3416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I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para-virtualized VM provides </a:t>
            </a:r>
            <a:r>
              <a:rPr lang="en-IN" sz="24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special APIs requiring substantial OS modifications in user applications.</a:t>
            </a:r>
            <a:endParaRPr/>
          </a:p>
          <a:p>
            <a:pPr indent="-3048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 u="sng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I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However, when the guest OS kernel is modified for virtualization</a:t>
            </a:r>
            <a:r>
              <a:rPr b="1" lang="en-IN" sz="24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it can no longer run on the hardware directly.</a:t>
            </a:r>
            <a:endParaRPr b="1" sz="2400" u="sng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7" name="Google Shape;1837;p18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16-01-2025</a:t>
            </a:r>
            <a:endParaRPr/>
          </a:p>
        </p:txBody>
      </p:sp>
      <p:sp>
        <p:nvSpPr>
          <p:cNvPr id="1838" name="Google Shape;1838;p18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Prof. Shweta Dhawan Chachra</a:t>
            </a:r>
            <a:endParaRPr/>
          </a:p>
        </p:txBody>
      </p:sp>
      <p:sp>
        <p:nvSpPr>
          <p:cNvPr id="1839" name="Google Shape;1839;p18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3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Google Shape;1844;p18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IN"/>
              <a:t>Performance Issue</a:t>
            </a:r>
            <a:endParaRPr/>
          </a:p>
        </p:txBody>
      </p:sp>
      <p:sp>
        <p:nvSpPr>
          <p:cNvPr id="1845" name="Google Shape;1845;p185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 sz="2400"/>
              <a:t>Performance degradation is a critical issue of a virtualized system. </a:t>
            </a:r>
            <a:endParaRPr sz="2400"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IN" sz="2400"/>
              <a:t>No one wants to use a VM if it is much slower than using a physical machine. </a:t>
            </a:r>
            <a:endParaRPr sz="2400"/>
          </a:p>
          <a:p>
            <a:pPr indent="-1905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 sz="2400"/>
              <a:t>Para-virtualization attempts </a:t>
            </a:r>
            <a:r>
              <a:rPr b="1" lang="en-IN" sz="2400" u="sng"/>
              <a:t>to reduce the virtualization overhead, and </a:t>
            </a:r>
            <a:endParaRPr b="1" sz="2400" u="sng"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b="1" lang="en-IN" sz="2400" u="sng"/>
              <a:t>thus improve performance by modifying only the guest OS kernel.</a:t>
            </a:r>
            <a:endParaRPr/>
          </a:p>
        </p:txBody>
      </p:sp>
      <p:sp>
        <p:nvSpPr>
          <p:cNvPr id="1846" name="Google Shape;1846;p18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16-01-2025</a:t>
            </a:r>
            <a:endParaRPr/>
          </a:p>
        </p:txBody>
      </p:sp>
      <p:sp>
        <p:nvSpPr>
          <p:cNvPr id="1847" name="Google Shape;1847;p18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Prof. Shweta Dhawan Chachra</a:t>
            </a:r>
            <a:endParaRPr/>
          </a:p>
        </p:txBody>
      </p:sp>
      <p:sp>
        <p:nvSpPr>
          <p:cNvPr id="1848" name="Google Shape;1848;p18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2" name="Shape 1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" name="Google Shape;1853;p18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IN"/>
              <a:t>Para-Virtualization: </a:t>
            </a:r>
            <a:r>
              <a:rPr lang="en-IN">
                <a:solidFill>
                  <a:srgbClr val="FF0000"/>
                </a:solidFill>
              </a:rPr>
              <a:t>Intelligent Compiler</a:t>
            </a:r>
            <a:endParaRPr>
              <a:solidFill>
                <a:srgbClr val="FF0000"/>
              </a:solidFill>
            </a:endParaRPr>
          </a:p>
        </p:txBody>
      </p:sp>
      <p:pic>
        <p:nvPicPr>
          <p:cNvPr id="1854" name="Google Shape;1854;p186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36075" y="1600200"/>
            <a:ext cx="4828413" cy="4525963"/>
          </a:xfrm>
          <a:prstGeom prst="rect">
            <a:avLst/>
          </a:prstGeom>
          <a:noFill/>
          <a:ln>
            <a:noFill/>
          </a:ln>
        </p:spPr>
      </p:pic>
      <p:sp>
        <p:nvSpPr>
          <p:cNvPr id="1855" name="Google Shape;1855;p186"/>
          <p:cNvSpPr txBox="1"/>
          <p:nvPr/>
        </p:nvSpPr>
        <p:spPr>
          <a:xfrm>
            <a:off x="125539" y="1844824"/>
            <a:ext cx="4032448" cy="495520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I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guest operating systems are para-virtualized. </a:t>
            </a:r>
            <a:endParaRPr/>
          </a:p>
          <a:p>
            <a:pPr indent="-1905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I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They are assisted by an </a:t>
            </a:r>
            <a:r>
              <a:rPr b="1" lang="en-IN" sz="24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intelligent compiler to replace the non-virtualizable OS instructions by hypercalls </a:t>
            </a:r>
            <a:r>
              <a:rPr lang="en-I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that communicate directly with the hypervisor or VMM. </a:t>
            </a:r>
            <a:endParaRPr/>
          </a:p>
          <a:p>
            <a:pPr indent="-2794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80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6" name="Google Shape;1856;p18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16-01-2025</a:t>
            </a:r>
            <a:endParaRPr/>
          </a:p>
        </p:txBody>
      </p:sp>
      <p:sp>
        <p:nvSpPr>
          <p:cNvPr id="1857" name="Google Shape;1857;p18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Prof. Shweta Dhawan Chachra</a:t>
            </a:r>
            <a:endParaRPr/>
          </a:p>
        </p:txBody>
      </p:sp>
      <p:sp>
        <p:nvSpPr>
          <p:cNvPr id="1858" name="Google Shape;1858;p18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2" name="Shape 1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" name="Google Shape;1863;p18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IN"/>
              <a:t>Hypercall</a:t>
            </a:r>
            <a:endParaRPr/>
          </a:p>
        </p:txBody>
      </p:sp>
      <p:sp>
        <p:nvSpPr>
          <p:cNvPr id="1864" name="Google Shape;1864;p187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IN" sz="2800"/>
              <a:t>Like syscall is to a kernel. </a:t>
            </a:r>
            <a:endParaRPr/>
          </a:p>
          <a:p>
            <a:pPr indent="-342900" lvl="0" marL="34290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IN" sz="2800"/>
              <a:t>Hypercall is to a hypervisor </a:t>
            </a:r>
            <a:endParaRPr sz="2800"/>
          </a:p>
          <a:p>
            <a:pPr indent="-342900" lvl="0" marL="34290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IN" sz="2800"/>
              <a:t>A hypercall is a software trap from a domain to the hypervisor, just as a syscall is a software trap from an application to the kernel.</a:t>
            </a:r>
            <a:endParaRPr/>
          </a:p>
          <a:p>
            <a:pPr indent="-342900" lvl="0" marL="34290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IN" sz="2800"/>
              <a:t>All are the same thing: </a:t>
            </a:r>
            <a:r>
              <a:rPr lang="en-IN" sz="2800">
                <a:solidFill>
                  <a:schemeClr val="accent1"/>
                </a:solidFill>
              </a:rPr>
              <a:t>a system call to the hypervisor </a:t>
            </a:r>
            <a:r>
              <a:rPr lang="en-IN" sz="2800"/>
              <a:t>below. </a:t>
            </a:r>
            <a:endParaRPr/>
          </a:p>
          <a:p>
            <a:pPr indent="-342900" lvl="0" marL="34290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IN" sz="2800"/>
              <a:t>Such calls require </a:t>
            </a:r>
            <a:r>
              <a:rPr lang="en-IN" sz="2800">
                <a:solidFill>
                  <a:schemeClr val="accent1"/>
                </a:solidFill>
              </a:rPr>
              <a:t>support in the "guest" operating system</a:t>
            </a:r>
            <a:r>
              <a:rPr lang="en-IN" sz="2800"/>
              <a:t>, which has to have </a:t>
            </a:r>
            <a:r>
              <a:rPr lang="en-IN" sz="2800">
                <a:solidFill>
                  <a:schemeClr val="accent1"/>
                </a:solidFill>
              </a:rPr>
              <a:t>hypervisor-specific code to make such calls</a:t>
            </a:r>
            <a:r>
              <a:rPr lang="en-IN" sz="2800"/>
              <a:t>.			</a:t>
            </a:r>
            <a:endParaRPr/>
          </a:p>
          <a:p>
            <a:pPr indent="-191770" lvl="0" marL="34290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sz="2800"/>
          </a:p>
          <a:p>
            <a:pPr indent="-191770" lvl="0" marL="34290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sz="2800"/>
          </a:p>
          <a:p>
            <a:pPr indent="0" lvl="0" marL="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IN" sz="2800"/>
              <a:t>	</a:t>
            </a:r>
            <a:endParaRPr/>
          </a:p>
        </p:txBody>
      </p:sp>
      <p:sp>
        <p:nvSpPr>
          <p:cNvPr id="1865" name="Google Shape;1865;p18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16-01-2025</a:t>
            </a:r>
            <a:endParaRPr/>
          </a:p>
        </p:txBody>
      </p:sp>
      <p:sp>
        <p:nvSpPr>
          <p:cNvPr id="1866" name="Google Shape;1866;p18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Prof. Shweta Dhawan Chachra</a:t>
            </a:r>
            <a:endParaRPr/>
          </a:p>
        </p:txBody>
      </p:sp>
      <p:sp>
        <p:nvSpPr>
          <p:cNvPr id="1867" name="Google Shape;1867;p18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188"/>
          <p:cNvSpPr txBox="1"/>
          <p:nvPr>
            <p:ph type="title"/>
          </p:nvPr>
        </p:nvSpPr>
        <p:spPr>
          <a:xfrm>
            <a:off x="395536" y="26064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IN"/>
              <a:t>Full Virtualization vs. Para-Virtualization</a:t>
            </a:r>
            <a:endParaRPr/>
          </a:p>
        </p:txBody>
      </p:sp>
      <p:sp>
        <p:nvSpPr>
          <p:cNvPr id="1873" name="Google Shape;1873;p188"/>
          <p:cNvSpPr txBox="1"/>
          <p:nvPr>
            <p:ph idx="1" type="body"/>
          </p:nvPr>
        </p:nvSpPr>
        <p:spPr>
          <a:xfrm>
            <a:off x="195278" y="1556792"/>
            <a:ext cx="8363272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Char char="•"/>
            </a:pPr>
            <a:r>
              <a:rPr lang="en-IN" sz="2400">
                <a:solidFill>
                  <a:srgbClr val="FF0000"/>
                </a:solidFill>
              </a:rPr>
              <a:t>Full virtualization </a:t>
            </a:r>
            <a:r>
              <a:rPr lang="en-IN" sz="2400"/>
              <a:t>does </a:t>
            </a:r>
            <a:r>
              <a:rPr lang="en-IN" sz="2400">
                <a:solidFill>
                  <a:schemeClr val="accent3"/>
                </a:solidFill>
              </a:rPr>
              <a:t>not need to modify guest OS</a:t>
            </a:r>
            <a:r>
              <a:rPr lang="en-IN" sz="2400"/>
              <a:t>, and critical instructions are emulated by software through the use of binary translation. </a:t>
            </a:r>
            <a:endParaRPr sz="2400"/>
          </a:p>
          <a:p>
            <a:pPr indent="-190500" lvl="0" marL="342900" rtl="0" algn="l">
              <a:lnSpc>
                <a:spcPct val="11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  <a:p>
            <a:pPr indent="-342900" lvl="0" marL="342900" rtl="0" algn="l">
              <a:lnSpc>
                <a:spcPct val="11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 sz="2400"/>
              <a:t>On the other hand, para virtualization needs to modify guest OS, and non-virtualizable instructions are replaced by hypercalls that communicate directly with the hypervisor or VMM. </a:t>
            </a:r>
            <a:endParaRPr sz="2400"/>
          </a:p>
          <a:p>
            <a:pPr indent="-342900" lvl="0" marL="342900" rtl="0" algn="l">
              <a:lnSpc>
                <a:spcPct val="11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 sz="2400"/>
              <a:t>Para-Virtualization with Compiler Support</a:t>
            </a:r>
            <a:endParaRPr sz="2400"/>
          </a:p>
        </p:txBody>
      </p:sp>
      <p:sp>
        <p:nvSpPr>
          <p:cNvPr id="1874" name="Google Shape;1874;p18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16-01-2025</a:t>
            </a:r>
            <a:endParaRPr/>
          </a:p>
        </p:txBody>
      </p:sp>
      <p:sp>
        <p:nvSpPr>
          <p:cNvPr id="1875" name="Google Shape;1875;p18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Prof. Shweta Dhawan Chachra</a:t>
            </a:r>
            <a:endParaRPr/>
          </a:p>
        </p:txBody>
      </p:sp>
      <p:sp>
        <p:nvSpPr>
          <p:cNvPr id="1876" name="Google Shape;1876;p18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1877" name="Google Shape;1877;p188"/>
          <p:cNvSpPr txBox="1"/>
          <p:nvPr/>
        </p:nvSpPr>
        <p:spPr>
          <a:xfrm>
            <a:off x="8532440" y="1812880"/>
            <a:ext cx="611560" cy="3970318"/>
          </a:xfrm>
          <a:prstGeom prst="rect">
            <a:avLst/>
          </a:prstGeom>
          <a:solidFill>
            <a:schemeClr val="accent5"/>
          </a:solidFill>
          <a:ln cap="flat" cmpd="sng" w="25400">
            <a:solidFill>
              <a:srgbClr val="367D9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WORK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NG</a:t>
            </a:r>
            <a:endParaRPr sz="3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189"/>
          <p:cNvSpPr txBox="1"/>
          <p:nvPr>
            <p:ph type="title"/>
          </p:nvPr>
        </p:nvSpPr>
        <p:spPr>
          <a:xfrm>
            <a:off x="395536" y="26064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IN"/>
              <a:t>Full Virtualization vs. Para-Virtualization</a:t>
            </a:r>
            <a:endParaRPr/>
          </a:p>
        </p:txBody>
      </p:sp>
      <p:sp>
        <p:nvSpPr>
          <p:cNvPr id="1883" name="Google Shape;1883;p189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 sz="2400"/>
              <a:t>As of full virtualization, the advantage is no need to modify OS. However, this approach of </a:t>
            </a:r>
            <a:r>
              <a:rPr lang="en-IN" sz="2400" u="sng"/>
              <a:t>binary translation slows down the performance a lot.  </a:t>
            </a:r>
            <a:endParaRPr/>
          </a:p>
          <a:p>
            <a:pPr indent="-190500" lvl="0" marL="342900" rtl="0" algn="l">
              <a:lnSpc>
                <a:spcPct val="11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>
              <a:solidFill>
                <a:srgbClr val="FF0000"/>
              </a:solidFill>
            </a:endParaRPr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 sz="2400"/>
              <a:t>Para virtualization, </a:t>
            </a:r>
            <a:r>
              <a:rPr lang="en-IN" sz="2400" u="sng"/>
              <a:t>reduce the virtualization overhead, and improve performance </a:t>
            </a:r>
            <a:r>
              <a:rPr lang="en-IN" sz="2400"/>
              <a:t>but the </a:t>
            </a:r>
            <a:r>
              <a:rPr lang="en-IN" sz="2400" u="sng"/>
              <a:t>cost of maintaining paravirtualized OS is high.</a:t>
            </a:r>
            <a:r>
              <a:rPr lang="en-IN" sz="2400"/>
              <a:t> The improvement depends on the workload. </a:t>
            </a:r>
            <a:endParaRPr sz="2400"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sp>
        <p:nvSpPr>
          <p:cNvPr id="1884" name="Google Shape;1884;p18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16-01-2025</a:t>
            </a:r>
            <a:endParaRPr/>
          </a:p>
        </p:txBody>
      </p:sp>
      <p:sp>
        <p:nvSpPr>
          <p:cNvPr id="1885" name="Google Shape;1885;p18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Prof. Shweta Dhawan Chachra</a:t>
            </a:r>
            <a:endParaRPr/>
          </a:p>
        </p:txBody>
      </p:sp>
      <p:sp>
        <p:nvSpPr>
          <p:cNvPr id="1886" name="Google Shape;1886;p18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9"/>
          <p:cNvSpPr txBox="1"/>
          <p:nvPr>
            <p:ph idx="1" type="body"/>
          </p:nvPr>
        </p:nvSpPr>
        <p:spPr>
          <a:xfrm>
            <a:off x="410547" y="0"/>
            <a:ext cx="8229600" cy="55774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IN" sz="2400"/>
              <a:t>(c)Hosted VM Approach</a:t>
            </a:r>
            <a:endParaRPr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IN" sz="2400"/>
              <a:t> 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 sz="2400"/>
              <a:t>The Host OS needs not to be modified.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 sz="2400"/>
              <a:t>Here the VMM runs in non-privileged mode.</a:t>
            </a:r>
            <a:endParaRPr sz="2400"/>
          </a:p>
        </p:txBody>
      </p:sp>
      <p:sp>
        <p:nvSpPr>
          <p:cNvPr id="261" name="Google Shape;261;p1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16-01-2025</a:t>
            </a:r>
            <a:endParaRPr/>
          </a:p>
        </p:txBody>
      </p:sp>
      <p:sp>
        <p:nvSpPr>
          <p:cNvPr id="262" name="Google Shape;262;p1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Prof. Shweta Dhawan Chachra</a:t>
            </a:r>
            <a:endParaRPr/>
          </a:p>
        </p:txBody>
      </p:sp>
      <p:sp>
        <p:nvSpPr>
          <p:cNvPr id="263" name="Google Shape;263;p1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264" name="Google Shape;264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5576" y="2492896"/>
            <a:ext cx="7505144" cy="38715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0" name="Shape 1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1" name="Google Shape;1891;p19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IN"/>
              <a:t>Microsoft Hyper-V</a:t>
            </a:r>
            <a:endParaRPr/>
          </a:p>
        </p:txBody>
      </p:sp>
      <p:sp>
        <p:nvSpPr>
          <p:cNvPr id="1892" name="Google Shape;1892;p190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 sz="2400"/>
              <a:t>Hyper-V is an infrastructure virtualization solution developed by Microsoft for server virtualization.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 sz="2400"/>
              <a:t>As the name recalls, it uses a hypervisor-based approach to hardware virtualization, which leverages several techniques to support a variety of guest operating systems. </a:t>
            </a:r>
            <a:endParaRPr sz="2400"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 sz="2400"/>
              <a:t>Type 1 Hypervisor</a:t>
            </a:r>
            <a:endParaRPr sz="2400"/>
          </a:p>
          <a:p>
            <a:pPr indent="-1905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</p:txBody>
      </p:sp>
      <p:sp>
        <p:nvSpPr>
          <p:cNvPr id="1893" name="Google Shape;1893;p19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16-01-2025</a:t>
            </a:r>
            <a:endParaRPr/>
          </a:p>
        </p:txBody>
      </p:sp>
      <p:sp>
        <p:nvSpPr>
          <p:cNvPr id="1894" name="Google Shape;1894;p19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Prof. Shweta Dhawan Chachra</a:t>
            </a:r>
            <a:endParaRPr/>
          </a:p>
        </p:txBody>
      </p:sp>
      <p:sp>
        <p:nvSpPr>
          <p:cNvPr id="1895" name="Google Shape;1895;p19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9" name="Shape 1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0" name="Google Shape;1900;p19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IN"/>
              <a:t>Microsoft Hyper-V</a:t>
            </a:r>
            <a:endParaRPr/>
          </a:p>
        </p:txBody>
      </p:sp>
      <p:sp>
        <p:nvSpPr>
          <p:cNvPr id="1901" name="Google Shape;1901;p19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 sz="2400"/>
              <a:t>Hyper-V is currently shipped as a component of Windows Server 2008 R2 that installs the hypervisor as a role within the server.</a:t>
            </a:r>
            <a:endParaRPr sz="2400"/>
          </a:p>
        </p:txBody>
      </p:sp>
      <p:sp>
        <p:nvSpPr>
          <p:cNvPr id="1902" name="Google Shape;1902;p19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16-01-2025</a:t>
            </a:r>
            <a:endParaRPr/>
          </a:p>
        </p:txBody>
      </p:sp>
      <p:sp>
        <p:nvSpPr>
          <p:cNvPr id="1903" name="Google Shape;1903;p19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Prof. Shweta Dhawan Chachra</a:t>
            </a:r>
            <a:endParaRPr/>
          </a:p>
        </p:txBody>
      </p:sp>
      <p:sp>
        <p:nvSpPr>
          <p:cNvPr id="1904" name="Google Shape;1904;p19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8" name="Shape 1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9" name="Google Shape;1909;p19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IN" sz="2800"/>
              <a:t>Eg-Selecting a server followed by OS in Microsoft Azure</a:t>
            </a:r>
            <a:endParaRPr sz="2800"/>
          </a:p>
        </p:txBody>
      </p:sp>
      <p:sp>
        <p:nvSpPr>
          <p:cNvPr id="1910" name="Google Shape;1910;p192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397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sp>
        <p:nvSpPr>
          <p:cNvPr id="1911" name="Google Shape;1911;p19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16-01-2025</a:t>
            </a:r>
            <a:endParaRPr/>
          </a:p>
        </p:txBody>
      </p:sp>
      <p:sp>
        <p:nvSpPr>
          <p:cNvPr id="1912" name="Google Shape;1912;p19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Prof. Shweta Dhawan Chachra</a:t>
            </a:r>
            <a:endParaRPr/>
          </a:p>
        </p:txBody>
      </p:sp>
      <p:sp>
        <p:nvSpPr>
          <p:cNvPr id="1913" name="Google Shape;1913;p19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1914" name="Google Shape;1914;p192"/>
          <p:cNvPicPr preferRelativeResize="0"/>
          <p:nvPr/>
        </p:nvPicPr>
        <p:blipFill rotWithShape="1">
          <a:blip r:embed="rId3">
            <a:alphaModFix/>
          </a:blip>
          <a:srcRect b="6817" l="0" r="32935" t="12570"/>
          <a:stretch/>
        </p:blipFill>
        <p:spPr>
          <a:xfrm>
            <a:off x="467544" y="1556792"/>
            <a:ext cx="8208912" cy="4608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19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IN" sz="2800"/>
              <a:t>Eg-Selecting a server followed by OS in Microsoft Azure</a:t>
            </a:r>
            <a:endParaRPr sz="2800"/>
          </a:p>
        </p:txBody>
      </p:sp>
      <p:sp>
        <p:nvSpPr>
          <p:cNvPr id="1920" name="Google Shape;1920;p193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397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sp>
        <p:nvSpPr>
          <p:cNvPr id="1921" name="Google Shape;1921;p19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16-01-2025</a:t>
            </a:r>
            <a:endParaRPr/>
          </a:p>
        </p:txBody>
      </p:sp>
      <p:sp>
        <p:nvSpPr>
          <p:cNvPr id="1922" name="Google Shape;1922;p19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Prof. Shweta Dhawan Chachra</a:t>
            </a:r>
            <a:endParaRPr/>
          </a:p>
        </p:txBody>
      </p:sp>
      <p:sp>
        <p:nvSpPr>
          <p:cNvPr id="1923" name="Google Shape;1923;p19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1924" name="Google Shape;1924;p193"/>
          <p:cNvPicPr preferRelativeResize="0"/>
          <p:nvPr/>
        </p:nvPicPr>
        <p:blipFill rotWithShape="1">
          <a:blip r:embed="rId3">
            <a:alphaModFix/>
          </a:blip>
          <a:srcRect b="6817" l="0" r="9819" t="12570"/>
          <a:stretch/>
        </p:blipFill>
        <p:spPr>
          <a:xfrm>
            <a:off x="467544" y="1556792"/>
            <a:ext cx="8280920" cy="4608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8" name="Shape 1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9" name="Google Shape;1929;p194"/>
          <p:cNvSpPr txBox="1"/>
          <p:nvPr>
            <p:ph type="title"/>
          </p:nvPr>
        </p:nvSpPr>
        <p:spPr>
          <a:xfrm>
            <a:off x="457200" y="-27384"/>
            <a:ext cx="8229600" cy="41805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b="1" lang="en-IN"/>
              <a:t>Architecture</a:t>
            </a:r>
            <a:endParaRPr/>
          </a:p>
        </p:txBody>
      </p:sp>
      <p:sp>
        <p:nvSpPr>
          <p:cNvPr id="1930" name="Google Shape;1930;p194"/>
          <p:cNvSpPr txBox="1"/>
          <p:nvPr>
            <p:ph idx="1" type="body"/>
          </p:nvPr>
        </p:nvSpPr>
        <p:spPr>
          <a:xfrm>
            <a:off x="457200" y="476672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 sz="2400"/>
              <a:t>Hyper-V supports multiple and concurrent execution of guest operating systems by means of partitions. </a:t>
            </a:r>
            <a:endParaRPr sz="2400"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 sz="2400"/>
              <a:t>A partition is a completely isolated environment in which an operating system is installed and run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 sz="2400"/>
              <a:t>Figure provides an overview of the architecture of Hyper-V. </a:t>
            </a:r>
            <a:endParaRPr/>
          </a:p>
          <a:p>
            <a:pPr indent="-1905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</p:txBody>
      </p:sp>
      <p:pic>
        <p:nvPicPr>
          <p:cNvPr id="1931" name="Google Shape;1931;p19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9512" y="2636912"/>
            <a:ext cx="8712968" cy="4104456"/>
          </a:xfrm>
          <a:prstGeom prst="rect">
            <a:avLst/>
          </a:prstGeom>
          <a:noFill/>
          <a:ln>
            <a:noFill/>
          </a:ln>
        </p:spPr>
      </p:pic>
      <p:sp>
        <p:nvSpPr>
          <p:cNvPr id="1932" name="Google Shape;1932;p19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16-01-2025</a:t>
            </a:r>
            <a:endParaRPr/>
          </a:p>
        </p:txBody>
      </p:sp>
      <p:sp>
        <p:nvSpPr>
          <p:cNvPr id="1933" name="Google Shape;1933;p19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Prof. Shweta Dhawan Chachra</a:t>
            </a:r>
            <a:endParaRPr/>
          </a:p>
        </p:txBody>
      </p:sp>
      <p:sp>
        <p:nvSpPr>
          <p:cNvPr id="1934" name="Google Shape;1934;p19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8" name="Shape 1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9" name="Google Shape;1939;p195"/>
          <p:cNvSpPr txBox="1"/>
          <p:nvPr>
            <p:ph type="title"/>
          </p:nvPr>
        </p:nvSpPr>
        <p:spPr>
          <a:xfrm>
            <a:off x="457200" y="-3043"/>
            <a:ext cx="8229600" cy="41805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b="1" lang="en-IN"/>
              <a:t>Architecture</a:t>
            </a:r>
            <a:endParaRPr/>
          </a:p>
        </p:txBody>
      </p:sp>
      <p:sp>
        <p:nvSpPr>
          <p:cNvPr id="1940" name="Google Shape;1940;p195"/>
          <p:cNvSpPr txBox="1"/>
          <p:nvPr>
            <p:ph idx="1" type="body"/>
          </p:nvPr>
        </p:nvSpPr>
        <p:spPr>
          <a:xfrm>
            <a:off x="611560" y="54868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 sz="2400"/>
              <a:t>Despite its straightforward installation as a component of the host operating system, 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 sz="2400"/>
              <a:t>Hyper-V takes control of the hardware, and the host operating system becomes a virtual machine instance with special privileges, called the parent partition. </a:t>
            </a:r>
            <a:endParaRPr sz="2400"/>
          </a:p>
          <a:p>
            <a:pPr indent="-1905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</p:txBody>
      </p:sp>
      <p:pic>
        <p:nvPicPr>
          <p:cNvPr id="1941" name="Google Shape;1941;p1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735089"/>
            <a:ext cx="9144000" cy="4104656"/>
          </a:xfrm>
          <a:prstGeom prst="rect">
            <a:avLst/>
          </a:prstGeom>
          <a:noFill/>
          <a:ln>
            <a:noFill/>
          </a:ln>
        </p:spPr>
      </p:pic>
      <p:sp>
        <p:nvSpPr>
          <p:cNvPr id="1942" name="Google Shape;1942;p19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16-01-2025</a:t>
            </a:r>
            <a:endParaRPr/>
          </a:p>
        </p:txBody>
      </p:sp>
      <p:sp>
        <p:nvSpPr>
          <p:cNvPr id="1943" name="Google Shape;1943;p19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Prof. Shweta Dhawan Chachra</a:t>
            </a:r>
            <a:endParaRPr/>
          </a:p>
        </p:txBody>
      </p:sp>
      <p:sp>
        <p:nvSpPr>
          <p:cNvPr id="1944" name="Google Shape;1944;p19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8" name="Shape 1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9" name="Google Shape;1949;p196"/>
          <p:cNvSpPr txBox="1"/>
          <p:nvPr>
            <p:ph type="title"/>
          </p:nvPr>
        </p:nvSpPr>
        <p:spPr>
          <a:xfrm>
            <a:off x="457200" y="-3043"/>
            <a:ext cx="8229600" cy="41805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b="1" lang="en-IN"/>
              <a:t>Architecture</a:t>
            </a:r>
            <a:endParaRPr/>
          </a:p>
        </p:txBody>
      </p:sp>
      <p:sp>
        <p:nvSpPr>
          <p:cNvPr id="1950" name="Google Shape;1950;p196"/>
          <p:cNvSpPr txBox="1"/>
          <p:nvPr>
            <p:ph idx="1" type="body"/>
          </p:nvPr>
        </p:nvSpPr>
        <p:spPr>
          <a:xfrm>
            <a:off x="611560" y="54868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 sz="2400"/>
              <a:t>The parent partition (also called the root partition) </a:t>
            </a:r>
            <a:endParaRPr sz="2400"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 sz="2400"/>
              <a:t>Is the only one that has direct access to the hardware. </a:t>
            </a:r>
            <a:endParaRPr sz="2400"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 sz="2400"/>
              <a:t>It runs the virtualization stack, hosts all the drivers required to configure guest operating systems, and creates child partitions through the hypervisor. </a:t>
            </a:r>
            <a:endParaRPr/>
          </a:p>
          <a:p>
            <a:pPr indent="-1905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</p:txBody>
      </p:sp>
      <p:pic>
        <p:nvPicPr>
          <p:cNvPr id="1951" name="Google Shape;1951;p19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735089"/>
            <a:ext cx="9144000" cy="4104656"/>
          </a:xfrm>
          <a:prstGeom prst="rect">
            <a:avLst/>
          </a:prstGeom>
          <a:noFill/>
          <a:ln>
            <a:noFill/>
          </a:ln>
        </p:spPr>
      </p:pic>
      <p:sp>
        <p:nvSpPr>
          <p:cNvPr id="1952" name="Google Shape;1952;p19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16-01-2025</a:t>
            </a:r>
            <a:endParaRPr/>
          </a:p>
        </p:txBody>
      </p:sp>
      <p:sp>
        <p:nvSpPr>
          <p:cNvPr id="1953" name="Google Shape;1953;p19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Prof. Shweta Dhawan Chachra</a:t>
            </a:r>
            <a:endParaRPr/>
          </a:p>
        </p:txBody>
      </p:sp>
      <p:sp>
        <p:nvSpPr>
          <p:cNvPr id="1954" name="Google Shape;1954;p19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197"/>
          <p:cNvSpPr txBox="1"/>
          <p:nvPr>
            <p:ph type="title"/>
          </p:nvPr>
        </p:nvSpPr>
        <p:spPr>
          <a:xfrm>
            <a:off x="457200" y="-3043"/>
            <a:ext cx="8229600" cy="41805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b="1" lang="en-IN"/>
              <a:t>Architecture</a:t>
            </a:r>
            <a:endParaRPr/>
          </a:p>
        </p:txBody>
      </p:sp>
      <p:sp>
        <p:nvSpPr>
          <p:cNvPr id="1960" name="Google Shape;1960;p197"/>
          <p:cNvSpPr txBox="1"/>
          <p:nvPr>
            <p:ph idx="1" type="body"/>
          </p:nvPr>
        </p:nvSpPr>
        <p:spPr>
          <a:xfrm>
            <a:off x="611560" y="54868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 sz="2400"/>
              <a:t>Child partitions are used to host guest operating systems and do not have access to the underlying hardware, </a:t>
            </a:r>
            <a:endParaRPr sz="2400"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 sz="2400"/>
              <a:t>but their interaction with it is controlled by either the parent partition or the hypervisor itself.</a:t>
            </a:r>
            <a:endParaRPr sz="2400"/>
          </a:p>
        </p:txBody>
      </p:sp>
      <p:pic>
        <p:nvPicPr>
          <p:cNvPr id="1961" name="Google Shape;1961;p1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735089"/>
            <a:ext cx="9144000" cy="4104656"/>
          </a:xfrm>
          <a:prstGeom prst="rect">
            <a:avLst/>
          </a:prstGeom>
          <a:noFill/>
          <a:ln>
            <a:noFill/>
          </a:ln>
        </p:spPr>
      </p:pic>
      <p:sp>
        <p:nvSpPr>
          <p:cNvPr id="1962" name="Google Shape;1962;p19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16-01-2025</a:t>
            </a:r>
            <a:endParaRPr/>
          </a:p>
        </p:txBody>
      </p:sp>
      <p:sp>
        <p:nvSpPr>
          <p:cNvPr id="1963" name="Google Shape;1963;p19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Prof. Shweta Dhawan Chachra</a:t>
            </a:r>
            <a:endParaRPr/>
          </a:p>
        </p:txBody>
      </p:sp>
      <p:sp>
        <p:nvSpPr>
          <p:cNvPr id="1964" name="Google Shape;1964;p19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19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IN"/>
              <a:t>Microsoft Hyper-V</a:t>
            </a:r>
            <a:br>
              <a:rPr lang="en-IN"/>
            </a:br>
            <a:r>
              <a:rPr lang="en-IN"/>
              <a:t>Hypervisor</a:t>
            </a:r>
            <a:endParaRPr/>
          </a:p>
        </p:txBody>
      </p:sp>
      <p:sp>
        <p:nvSpPr>
          <p:cNvPr id="1970" name="Google Shape;1970;p198"/>
          <p:cNvSpPr txBox="1"/>
          <p:nvPr>
            <p:ph idx="1" type="body"/>
          </p:nvPr>
        </p:nvSpPr>
        <p:spPr>
          <a:xfrm>
            <a:off x="395536" y="1412776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 sz="2400"/>
              <a:t>The hypervisor is the component that directly manages the underlying hardware (processors and memory). </a:t>
            </a:r>
            <a:endParaRPr sz="2400"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 sz="2400"/>
              <a:t>It is logically defined by the following components: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b="1" lang="en-IN" sz="2400"/>
              <a:t>Hypercalls interface-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b="1" lang="en-IN" sz="2400"/>
              <a:t>Memory service routines (MSRs)-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b="1" lang="en-IN" sz="2400"/>
              <a:t>Advanced programmable interrupt controller (APIC).</a:t>
            </a:r>
            <a:endParaRPr b="1" sz="2400"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b="1" lang="en-IN" sz="2400"/>
              <a:t>Scheduler-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b="1" lang="en-IN" sz="2400"/>
              <a:t>Address manager-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b="1" lang="en-IN" sz="2400"/>
              <a:t>Partition manager-</a:t>
            </a:r>
            <a:endParaRPr/>
          </a:p>
          <a:p>
            <a:pPr indent="-1333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  <a:p>
            <a:pPr indent="-1333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  <a:p>
            <a:pPr indent="-1333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  <a:p>
            <a:pPr indent="-1333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  <a:p>
            <a:pPr indent="-1333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</p:txBody>
      </p:sp>
      <p:pic>
        <p:nvPicPr>
          <p:cNvPr id="1971" name="Google Shape;1971;p198"/>
          <p:cNvPicPr preferRelativeResize="0"/>
          <p:nvPr/>
        </p:nvPicPr>
        <p:blipFill rotWithShape="1">
          <a:blip r:embed="rId3">
            <a:alphaModFix/>
          </a:blip>
          <a:srcRect b="23286" l="0" r="0" t="59037"/>
          <a:stretch/>
        </p:blipFill>
        <p:spPr>
          <a:xfrm>
            <a:off x="0" y="5301208"/>
            <a:ext cx="9144000" cy="1366935"/>
          </a:xfrm>
          <a:prstGeom prst="rect">
            <a:avLst/>
          </a:prstGeom>
          <a:noFill/>
          <a:ln>
            <a:noFill/>
          </a:ln>
        </p:spPr>
      </p:pic>
      <p:sp>
        <p:nvSpPr>
          <p:cNvPr id="1972" name="Google Shape;1972;p19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16-01-2025</a:t>
            </a:r>
            <a:endParaRPr/>
          </a:p>
        </p:txBody>
      </p:sp>
      <p:sp>
        <p:nvSpPr>
          <p:cNvPr id="1973" name="Google Shape;1973;p19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Prof. Shweta Dhawan Chachra</a:t>
            </a:r>
            <a:endParaRPr/>
          </a:p>
        </p:txBody>
      </p:sp>
      <p:sp>
        <p:nvSpPr>
          <p:cNvPr id="1974" name="Google Shape;1974;p19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8" name="Shape 1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9" name="Google Shape;1979;p19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IN"/>
              <a:t>Microsoft Hyper-V</a:t>
            </a:r>
            <a:br>
              <a:rPr lang="en-IN"/>
            </a:br>
            <a:r>
              <a:rPr lang="en-IN"/>
              <a:t>Hypervisor</a:t>
            </a:r>
            <a:endParaRPr/>
          </a:p>
        </p:txBody>
      </p:sp>
      <p:sp>
        <p:nvSpPr>
          <p:cNvPr id="1980" name="Google Shape;1980;p199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IN" sz="2400"/>
              <a:t>Hypercalls interface-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 sz="2400"/>
              <a:t>This is the entry point for all the partitions for the execution of sensitive instructions. </a:t>
            </a:r>
            <a:endParaRPr sz="2400"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 sz="2400"/>
              <a:t>This is an implementation of the paravirtualization approach </a:t>
            </a:r>
            <a:endParaRPr sz="2400"/>
          </a:p>
        </p:txBody>
      </p:sp>
      <p:pic>
        <p:nvPicPr>
          <p:cNvPr id="1981" name="Google Shape;1981;p199"/>
          <p:cNvPicPr preferRelativeResize="0"/>
          <p:nvPr/>
        </p:nvPicPr>
        <p:blipFill rotWithShape="1">
          <a:blip r:embed="rId3">
            <a:alphaModFix/>
          </a:blip>
          <a:srcRect b="23286" l="0" r="0" t="59037"/>
          <a:stretch/>
        </p:blipFill>
        <p:spPr>
          <a:xfrm>
            <a:off x="0" y="5158408"/>
            <a:ext cx="9144000" cy="1366935"/>
          </a:xfrm>
          <a:prstGeom prst="rect">
            <a:avLst/>
          </a:prstGeom>
          <a:noFill/>
          <a:ln>
            <a:noFill/>
          </a:ln>
        </p:spPr>
      </p:pic>
      <p:sp>
        <p:nvSpPr>
          <p:cNvPr id="1982" name="Google Shape;1982;p19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16-01-2025</a:t>
            </a:r>
            <a:endParaRPr/>
          </a:p>
        </p:txBody>
      </p:sp>
      <p:sp>
        <p:nvSpPr>
          <p:cNvPr id="1983" name="Google Shape;1983;p19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Prof. Shweta Dhawan Chachra</a:t>
            </a:r>
            <a:endParaRPr/>
          </a:p>
        </p:txBody>
      </p:sp>
      <p:sp>
        <p:nvSpPr>
          <p:cNvPr id="1984" name="Google Shape;1984;p19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IN"/>
              <a:t>What is Virtualization?</a:t>
            </a:r>
            <a:endParaRPr/>
          </a:p>
        </p:txBody>
      </p:sp>
      <p:sp>
        <p:nvSpPr>
          <p:cNvPr id="99" name="Google Shape;99;p2"/>
          <p:cNvSpPr txBox="1"/>
          <p:nvPr>
            <p:ph idx="1" type="body"/>
          </p:nvPr>
        </p:nvSpPr>
        <p:spPr>
          <a:xfrm>
            <a:off x="467544" y="1340768"/>
            <a:ext cx="8229600" cy="2116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IN" sz="2800"/>
              <a:t>The Software methods (including hypervisors)used to allow </a:t>
            </a:r>
            <a:r>
              <a:rPr lang="en-IN" sz="2800" u="sng"/>
              <a:t>multiple virtual computing resources to run on a single hardware platform.</a:t>
            </a:r>
            <a:endParaRPr sz="2800" u="sng"/>
          </a:p>
        </p:txBody>
      </p:sp>
      <p:sp>
        <p:nvSpPr>
          <p:cNvPr id="100" name="Google Shape;100;p2"/>
          <p:cNvSpPr txBox="1"/>
          <p:nvPr/>
        </p:nvSpPr>
        <p:spPr>
          <a:xfrm>
            <a:off x="323528" y="336612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0" i="0" lang="en-IN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 is a VM?</a:t>
            </a:r>
            <a:endParaRPr b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2"/>
          <p:cNvSpPr txBox="1"/>
          <p:nvPr/>
        </p:nvSpPr>
        <p:spPr>
          <a:xfrm>
            <a:off x="467544" y="4408512"/>
            <a:ext cx="8229600" cy="2116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en-IN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b="0" i="0" lang="en-IN" sz="280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Software Virtualization of a Computer Hardware that executes program like a physical computer </a:t>
            </a:r>
            <a:r>
              <a:rPr b="0" i="0" lang="en-IN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 can be interacted with like a physical computer.</a:t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16-01-2025</a:t>
            </a:r>
            <a:endParaRPr/>
          </a:p>
        </p:txBody>
      </p:sp>
      <p:sp>
        <p:nvSpPr>
          <p:cNvPr id="103" name="Google Shape;103;p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Prof. Shweta Dhawan Chachra</a:t>
            </a:r>
            <a:endParaRPr/>
          </a:p>
        </p:txBody>
      </p:sp>
      <p:sp>
        <p:nvSpPr>
          <p:cNvPr id="104" name="Google Shape;104;p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0"/>
          <p:cNvSpPr txBox="1"/>
          <p:nvPr>
            <p:ph idx="1" type="body"/>
          </p:nvPr>
        </p:nvSpPr>
        <p:spPr>
          <a:xfrm>
            <a:off x="410547" y="0"/>
            <a:ext cx="8229600" cy="55774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IN" sz="2400"/>
              <a:t>(d)Dual Mode VM Approach</a:t>
            </a:r>
            <a:endParaRPr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IN" sz="2400"/>
              <a:t> 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 sz="2400"/>
              <a:t>Part of the VMM runs at the user level and another part runs at the supervisor level. </a:t>
            </a:r>
            <a:endParaRPr sz="2400"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 sz="2400"/>
              <a:t>In this case, the host OS may have to be modified to some extent. </a:t>
            </a:r>
            <a:endParaRPr sz="2400"/>
          </a:p>
        </p:txBody>
      </p:sp>
      <p:sp>
        <p:nvSpPr>
          <p:cNvPr id="270" name="Google Shape;270;p2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16-01-2025</a:t>
            </a:r>
            <a:endParaRPr/>
          </a:p>
        </p:txBody>
      </p:sp>
      <p:sp>
        <p:nvSpPr>
          <p:cNvPr id="271" name="Google Shape;271;p2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Prof. Shweta Dhawan Chachra</a:t>
            </a:r>
            <a:endParaRPr/>
          </a:p>
        </p:txBody>
      </p:sp>
      <p:sp>
        <p:nvSpPr>
          <p:cNvPr id="272" name="Google Shape;272;p2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273" name="Google Shape;273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5576" y="2492896"/>
            <a:ext cx="7505144" cy="38715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8" name="Shape 1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9" name="Google Shape;1989;p200"/>
          <p:cNvSpPr txBox="1"/>
          <p:nvPr>
            <p:ph type="title"/>
          </p:nvPr>
        </p:nvSpPr>
        <p:spPr>
          <a:xfrm>
            <a:off x="467544" y="0"/>
            <a:ext cx="8229600" cy="56207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IN"/>
              <a:t>Microsoft Hyper-V Hypervisor</a:t>
            </a:r>
            <a:endParaRPr/>
          </a:p>
        </p:txBody>
      </p:sp>
      <p:sp>
        <p:nvSpPr>
          <p:cNvPr id="1990" name="Google Shape;1990;p200"/>
          <p:cNvSpPr txBox="1"/>
          <p:nvPr>
            <p:ph idx="1" type="body"/>
          </p:nvPr>
        </p:nvSpPr>
        <p:spPr>
          <a:xfrm>
            <a:off x="457200" y="404664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IN" sz="2400"/>
              <a:t>Hypercalls interface-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 sz="2400"/>
              <a:t>This interface is used by drivers in the partitioned operating system to contact the hypervisor using the standard Windows calling convention. </a:t>
            </a:r>
            <a:endParaRPr sz="2400"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 sz="2400"/>
              <a:t>The parent partition also uses this interface to create child partitions.</a:t>
            </a:r>
            <a:endParaRPr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</p:txBody>
      </p:sp>
      <p:pic>
        <p:nvPicPr>
          <p:cNvPr id="1991" name="Google Shape;1991;p20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7504" y="3068960"/>
            <a:ext cx="8999984" cy="3816424"/>
          </a:xfrm>
          <a:prstGeom prst="rect">
            <a:avLst/>
          </a:prstGeom>
          <a:noFill/>
          <a:ln>
            <a:noFill/>
          </a:ln>
        </p:spPr>
      </p:pic>
      <p:sp>
        <p:nvSpPr>
          <p:cNvPr id="1992" name="Google Shape;1992;p20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16-01-2025</a:t>
            </a:r>
            <a:endParaRPr/>
          </a:p>
        </p:txBody>
      </p:sp>
      <p:sp>
        <p:nvSpPr>
          <p:cNvPr id="1993" name="Google Shape;1993;p20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Prof. Shweta Dhawan Chachra</a:t>
            </a:r>
            <a:endParaRPr/>
          </a:p>
        </p:txBody>
      </p:sp>
      <p:sp>
        <p:nvSpPr>
          <p:cNvPr id="1994" name="Google Shape;1994;p20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8" name="Shape 1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9" name="Google Shape;1999;p20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IN"/>
              <a:t>Microsoft Hyper-V</a:t>
            </a:r>
            <a:br>
              <a:rPr lang="en-IN"/>
            </a:br>
            <a:r>
              <a:rPr lang="en-IN"/>
              <a:t>Hypervisor</a:t>
            </a:r>
            <a:endParaRPr/>
          </a:p>
        </p:txBody>
      </p:sp>
      <p:sp>
        <p:nvSpPr>
          <p:cNvPr id="2000" name="Google Shape;2000;p20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IN" sz="2400"/>
              <a:t>Memory service routines (MSRs)-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 sz="2400"/>
              <a:t>These are the set of functionalities that control the memory and its access from partitions. </a:t>
            </a:r>
            <a:endParaRPr sz="2400"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 sz="2400"/>
              <a:t>By leveraging hardware-assisted virtualization, the hypervisor uses the Input/Output Memory Management Unit (I/O MMU or IOMMU) to fast-track access to devices from partitions by translating virtual memory addresses.</a:t>
            </a:r>
            <a:endParaRPr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</p:txBody>
      </p:sp>
      <p:pic>
        <p:nvPicPr>
          <p:cNvPr id="2001" name="Google Shape;2001;p201"/>
          <p:cNvPicPr preferRelativeResize="0"/>
          <p:nvPr/>
        </p:nvPicPr>
        <p:blipFill rotWithShape="1">
          <a:blip r:embed="rId3">
            <a:alphaModFix/>
          </a:blip>
          <a:srcRect b="23286" l="0" r="0" t="59037"/>
          <a:stretch/>
        </p:blipFill>
        <p:spPr>
          <a:xfrm>
            <a:off x="0" y="5158408"/>
            <a:ext cx="9144000" cy="1366935"/>
          </a:xfrm>
          <a:prstGeom prst="rect">
            <a:avLst/>
          </a:prstGeom>
          <a:noFill/>
          <a:ln>
            <a:noFill/>
          </a:ln>
        </p:spPr>
      </p:pic>
      <p:sp>
        <p:nvSpPr>
          <p:cNvPr id="2002" name="Google Shape;2002;p20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16-01-2025</a:t>
            </a:r>
            <a:endParaRPr/>
          </a:p>
        </p:txBody>
      </p:sp>
      <p:sp>
        <p:nvSpPr>
          <p:cNvPr id="2003" name="Google Shape;2003;p20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Prof. Shweta Dhawan Chachra</a:t>
            </a:r>
            <a:endParaRPr/>
          </a:p>
        </p:txBody>
      </p:sp>
      <p:sp>
        <p:nvSpPr>
          <p:cNvPr id="2004" name="Google Shape;2004;p20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8" name="Shape 2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9" name="Google Shape;2009;p20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IN"/>
              <a:t> Microsoft Hyper-V</a:t>
            </a:r>
            <a:br>
              <a:rPr lang="en-IN"/>
            </a:br>
            <a:r>
              <a:rPr lang="en-IN"/>
              <a:t>Hypervisor</a:t>
            </a:r>
            <a:endParaRPr/>
          </a:p>
        </p:txBody>
      </p:sp>
      <p:sp>
        <p:nvSpPr>
          <p:cNvPr id="2010" name="Google Shape;2010;p202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IN" sz="2400"/>
              <a:t>Scheduler-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 sz="2400"/>
              <a:t>This component </a:t>
            </a:r>
            <a:r>
              <a:rPr b="1" lang="en-IN" sz="2400"/>
              <a:t>schedules the virtual processors to run on available physical processors.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 sz="2400"/>
              <a:t>The scheduling is </a:t>
            </a:r>
            <a:r>
              <a:rPr b="1" lang="en-IN" sz="2400"/>
              <a:t>controlled by policies that are set by the parent partition.</a:t>
            </a:r>
            <a:endParaRPr b="1" sz="2400"/>
          </a:p>
        </p:txBody>
      </p:sp>
      <p:pic>
        <p:nvPicPr>
          <p:cNvPr id="2011" name="Google Shape;2011;p202"/>
          <p:cNvPicPr preferRelativeResize="0"/>
          <p:nvPr/>
        </p:nvPicPr>
        <p:blipFill rotWithShape="1">
          <a:blip r:embed="rId3">
            <a:alphaModFix/>
          </a:blip>
          <a:srcRect b="23286" l="0" r="0" t="59037"/>
          <a:stretch/>
        </p:blipFill>
        <p:spPr>
          <a:xfrm>
            <a:off x="0" y="5158408"/>
            <a:ext cx="9144000" cy="1366935"/>
          </a:xfrm>
          <a:prstGeom prst="rect">
            <a:avLst/>
          </a:prstGeom>
          <a:noFill/>
          <a:ln>
            <a:noFill/>
          </a:ln>
        </p:spPr>
      </p:pic>
      <p:sp>
        <p:nvSpPr>
          <p:cNvPr id="2012" name="Google Shape;2012;p20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16-01-2025</a:t>
            </a:r>
            <a:endParaRPr/>
          </a:p>
        </p:txBody>
      </p:sp>
      <p:sp>
        <p:nvSpPr>
          <p:cNvPr id="2013" name="Google Shape;2013;p20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Prof. Shweta Dhawan Chachra</a:t>
            </a:r>
            <a:endParaRPr/>
          </a:p>
        </p:txBody>
      </p:sp>
      <p:sp>
        <p:nvSpPr>
          <p:cNvPr id="2014" name="Google Shape;2014;p20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8" name="Shape 2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9" name="Google Shape;2019;p20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IN"/>
              <a:t> Microsoft Hyper-V</a:t>
            </a:r>
            <a:br>
              <a:rPr lang="en-IN"/>
            </a:br>
            <a:r>
              <a:rPr lang="en-IN"/>
              <a:t>Hypervisor</a:t>
            </a:r>
            <a:endParaRPr/>
          </a:p>
        </p:txBody>
      </p:sp>
      <p:sp>
        <p:nvSpPr>
          <p:cNvPr id="2020" name="Google Shape;2020;p203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IN" sz="2400"/>
              <a:t>Address manager-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 sz="2400"/>
              <a:t>This component is used to </a:t>
            </a:r>
            <a:r>
              <a:rPr b="1" lang="en-IN" sz="2400"/>
              <a:t>manage the virtual network addresses that are allocated to each guest operating system.</a:t>
            </a:r>
            <a:endParaRPr b="1" sz="2400"/>
          </a:p>
        </p:txBody>
      </p:sp>
      <p:pic>
        <p:nvPicPr>
          <p:cNvPr id="2021" name="Google Shape;2021;p203"/>
          <p:cNvPicPr preferRelativeResize="0"/>
          <p:nvPr/>
        </p:nvPicPr>
        <p:blipFill rotWithShape="1">
          <a:blip r:embed="rId3">
            <a:alphaModFix/>
          </a:blip>
          <a:srcRect b="23286" l="0" r="0" t="59037"/>
          <a:stretch/>
        </p:blipFill>
        <p:spPr>
          <a:xfrm>
            <a:off x="0" y="5158408"/>
            <a:ext cx="9144000" cy="1366935"/>
          </a:xfrm>
          <a:prstGeom prst="rect">
            <a:avLst/>
          </a:prstGeom>
          <a:noFill/>
          <a:ln>
            <a:noFill/>
          </a:ln>
        </p:spPr>
      </p:pic>
      <p:sp>
        <p:nvSpPr>
          <p:cNvPr id="2022" name="Google Shape;2022;p20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16-01-2025</a:t>
            </a:r>
            <a:endParaRPr/>
          </a:p>
        </p:txBody>
      </p:sp>
      <p:sp>
        <p:nvSpPr>
          <p:cNvPr id="2023" name="Google Shape;2023;p20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Prof. Shweta Dhawan Chachra</a:t>
            </a:r>
            <a:endParaRPr/>
          </a:p>
        </p:txBody>
      </p:sp>
      <p:sp>
        <p:nvSpPr>
          <p:cNvPr id="2024" name="Google Shape;2024;p20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0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IN"/>
              <a:t> Microsoft Hyper-V</a:t>
            </a:r>
            <a:br>
              <a:rPr lang="en-IN"/>
            </a:br>
            <a:r>
              <a:rPr lang="en-IN"/>
              <a:t>Hypervisor</a:t>
            </a:r>
            <a:endParaRPr/>
          </a:p>
        </p:txBody>
      </p:sp>
      <p:sp>
        <p:nvSpPr>
          <p:cNvPr id="2030" name="Google Shape;2030;p20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IN" sz="2400"/>
              <a:t>Partition manager-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 sz="2400"/>
              <a:t>This component is in charge of performing partition </a:t>
            </a:r>
            <a:endParaRPr sz="2400"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b="1" lang="en-IN" sz="2400"/>
              <a:t>creation, </a:t>
            </a:r>
            <a:endParaRPr b="1" sz="2400"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b="1" lang="en-IN" sz="2400"/>
              <a:t>finalization, 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b="1" lang="en-IN" sz="2400"/>
              <a:t>destruction, </a:t>
            </a:r>
            <a:endParaRPr b="1" sz="2400"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b="1" lang="en-IN" sz="2400"/>
              <a:t>enumeration, and </a:t>
            </a:r>
            <a:endParaRPr b="1" sz="2400"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b="1" lang="en-IN" sz="2400"/>
              <a:t>configurations. </a:t>
            </a:r>
            <a:endParaRPr b="1" sz="2400"/>
          </a:p>
          <a:p>
            <a:pPr indent="-1905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 sz="2400"/>
              <a:t>Its services are available through the hypercalls interface API previously discussed.</a:t>
            </a:r>
            <a:endParaRPr sz="2400"/>
          </a:p>
        </p:txBody>
      </p:sp>
      <p:pic>
        <p:nvPicPr>
          <p:cNvPr id="2031" name="Google Shape;2031;p204"/>
          <p:cNvPicPr preferRelativeResize="0"/>
          <p:nvPr/>
        </p:nvPicPr>
        <p:blipFill rotWithShape="1">
          <a:blip r:embed="rId3">
            <a:alphaModFix/>
          </a:blip>
          <a:srcRect b="23286" l="0" r="0" t="59037"/>
          <a:stretch/>
        </p:blipFill>
        <p:spPr>
          <a:xfrm>
            <a:off x="0" y="5158408"/>
            <a:ext cx="9144000" cy="1366935"/>
          </a:xfrm>
          <a:prstGeom prst="rect">
            <a:avLst/>
          </a:prstGeom>
          <a:noFill/>
          <a:ln>
            <a:noFill/>
          </a:ln>
        </p:spPr>
      </p:pic>
      <p:sp>
        <p:nvSpPr>
          <p:cNvPr id="2032" name="Google Shape;2032;p20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16-01-2025</a:t>
            </a:r>
            <a:endParaRPr/>
          </a:p>
        </p:txBody>
      </p:sp>
      <p:sp>
        <p:nvSpPr>
          <p:cNvPr id="2033" name="Google Shape;2033;p20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Prof. Shweta Dhawan Chachra</a:t>
            </a:r>
            <a:endParaRPr/>
          </a:p>
        </p:txBody>
      </p:sp>
      <p:sp>
        <p:nvSpPr>
          <p:cNvPr id="2034" name="Google Shape;2034;p20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8" name="Shape 2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9" name="Google Shape;2039;p20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IN"/>
              <a:t> Microsoft Hyper-V</a:t>
            </a:r>
            <a:br>
              <a:rPr lang="en-IN"/>
            </a:br>
            <a:r>
              <a:rPr lang="en-IN"/>
              <a:t>Hypervisor</a:t>
            </a:r>
            <a:endParaRPr/>
          </a:p>
        </p:txBody>
      </p:sp>
      <p:sp>
        <p:nvSpPr>
          <p:cNvPr id="2040" name="Google Shape;2040;p205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IN" sz="2400"/>
              <a:t>Advanced programmable interrupt controller (APIC)-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 sz="2400"/>
              <a:t>This component represents the </a:t>
            </a:r>
            <a:r>
              <a:rPr b="1" lang="en-IN" sz="2400"/>
              <a:t>interrupt controller</a:t>
            </a:r>
            <a:r>
              <a:rPr lang="en-IN" sz="2400"/>
              <a:t>, which manages the </a:t>
            </a:r>
            <a:r>
              <a:rPr b="1" lang="en-IN" sz="2400"/>
              <a:t>signals coming from the underlying hardware </a:t>
            </a:r>
            <a:r>
              <a:rPr lang="en-IN" sz="2400"/>
              <a:t>when some event occurs 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b="1" lang="en-IN" sz="2400"/>
              <a:t>timer expired, </a:t>
            </a:r>
            <a:endParaRPr b="1" sz="2400"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b="1" lang="en-IN" sz="2400"/>
              <a:t>I/O ready, </a:t>
            </a:r>
            <a:endParaRPr b="1" sz="2400"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b="1" lang="en-IN" sz="2400"/>
              <a:t>exceptions and </a:t>
            </a:r>
            <a:endParaRPr b="1" sz="2400"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b="1" lang="en-IN" sz="2400"/>
              <a:t>traps</a:t>
            </a:r>
            <a:endParaRPr/>
          </a:p>
        </p:txBody>
      </p:sp>
      <p:pic>
        <p:nvPicPr>
          <p:cNvPr id="2041" name="Google Shape;2041;p205"/>
          <p:cNvPicPr preferRelativeResize="0"/>
          <p:nvPr/>
        </p:nvPicPr>
        <p:blipFill rotWithShape="1">
          <a:blip r:embed="rId3">
            <a:alphaModFix/>
          </a:blip>
          <a:srcRect b="23286" l="0" r="0" t="59037"/>
          <a:stretch/>
        </p:blipFill>
        <p:spPr>
          <a:xfrm>
            <a:off x="0" y="5158408"/>
            <a:ext cx="9144000" cy="1366935"/>
          </a:xfrm>
          <a:prstGeom prst="rect">
            <a:avLst/>
          </a:prstGeom>
          <a:noFill/>
          <a:ln>
            <a:noFill/>
          </a:ln>
        </p:spPr>
      </p:pic>
      <p:sp>
        <p:nvSpPr>
          <p:cNvPr id="2042" name="Google Shape;2042;p20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16-01-2025</a:t>
            </a:r>
            <a:endParaRPr/>
          </a:p>
        </p:txBody>
      </p:sp>
      <p:sp>
        <p:nvSpPr>
          <p:cNvPr id="2043" name="Google Shape;2043;p20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Prof. Shweta Dhawan Chachra</a:t>
            </a:r>
            <a:endParaRPr/>
          </a:p>
        </p:txBody>
      </p:sp>
      <p:sp>
        <p:nvSpPr>
          <p:cNvPr id="2044" name="Google Shape;2044;p20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8" name="Shape 2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Google Shape;2049;p20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IN"/>
              <a:t> Microsoft Hyper-V</a:t>
            </a:r>
            <a:br>
              <a:rPr lang="en-IN"/>
            </a:br>
            <a:r>
              <a:rPr lang="en-IN"/>
              <a:t>Hypervisor</a:t>
            </a:r>
            <a:endParaRPr/>
          </a:p>
        </p:txBody>
      </p:sp>
      <p:sp>
        <p:nvSpPr>
          <p:cNvPr id="2050" name="Google Shape;2050;p206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IN" sz="2400"/>
              <a:t>Advanced programmable interrupt controller (APIC)-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b="1" lang="en-IN" sz="2400"/>
              <a:t>Each virtual processor is equipped with a synthetic interrupt controller (SynIC), which constitutes an extension of the local APIC.</a:t>
            </a:r>
            <a:endParaRPr/>
          </a:p>
        </p:txBody>
      </p:sp>
      <p:pic>
        <p:nvPicPr>
          <p:cNvPr id="2051" name="Google Shape;2051;p206"/>
          <p:cNvPicPr preferRelativeResize="0"/>
          <p:nvPr/>
        </p:nvPicPr>
        <p:blipFill rotWithShape="1">
          <a:blip r:embed="rId3">
            <a:alphaModFix/>
          </a:blip>
          <a:srcRect b="23286" l="0" r="0" t="59037"/>
          <a:stretch/>
        </p:blipFill>
        <p:spPr>
          <a:xfrm>
            <a:off x="0" y="5158408"/>
            <a:ext cx="9144000" cy="1366935"/>
          </a:xfrm>
          <a:prstGeom prst="rect">
            <a:avLst/>
          </a:prstGeom>
          <a:noFill/>
          <a:ln>
            <a:noFill/>
          </a:ln>
        </p:spPr>
      </p:pic>
      <p:sp>
        <p:nvSpPr>
          <p:cNvPr id="2052" name="Google Shape;2052;p20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16-01-2025</a:t>
            </a:r>
            <a:endParaRPr/>
          </a:p>
        </p:txBody>
      </p:sp>
      <p:sp>
        <p:nvSpPr>
          <p:cNvPr id="2053" name="Google Shape;2053;p20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Prof. Shweta Dhawan Chachra</a:t>
            </a:r>
            <a:endParaRPr/>
          </a:p>
        </p:txBody>
      </p:sp>
      <p:sp>
        <p:nvSpPr>
          <p:cNvPr id="2054" name="Google Shape;2054;p20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8" name="Shape 2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9" name="Google Shape;2059;p20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IN"/>
              <a:t> Microsoft Hyper-V</a:t>
            </a:r>
            <a:br>
              <a:rPr lang="en-IN"/>
            </a:br>
            <a:r>
              <a:rPr lang="en-IN"/>
              <a:t>Hypervisor</a:t>
            </a:r>
            <a:endParaRPr/>
          </a:p>
        </p:txBody>
      </p:sp>
      <p:sp>
        <p:nvSpPr>
          <p:cNvPr id="2060" name="Google Shape;2060;p207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IN" sz="2400"/>
              <a:t>Advanced programmable interrupt controller (APIC)-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b="1" lang="en-IN" sz="2400"/>
              <a:t>The hypervisor is responsible of dispatching the physical interrupts to the synthetic interrupt controllers.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 sz="2400"/>
              <a:t>Its services are available through the hypercalls interface API previously discussed.</a:t>
            </a:r>
            <a:endParaRPr sz="2400"/>
          </a:p>
        </p:txBody>
      </p:sp>
      <p:pic>
        <p:nvPicPr>
          <p:cNvPr id="2061" name="Google Shape;2061;p207"/>
          <p:cNvPicPr preferRelativeResize="0"/>
          <p:nvPr/>
        </p:nvPicPr>
        <p:blipFill rotWithShape="1">
          <a:blip r:embed="rId3">
            <a:alphaModFix/>
          </a:blip>
          <a:srcRect b="23286" l="0" r="0" t="59037"/>
          <a:stretch/>
        </p:blipFill>
        <p:spPr>
          <a:xfrm>
            <a:off x="0" y="5158408"/>
            <a:ext cx="9144000" cy="1366935"/>
          </a:xfrm>
          <a:prstGeom prst="rect">
            <a:avLst/>
          </a:prstGeom>
          <a:noFill/>
          <a:ln>
            <a:noFill/>
          </a:ln>
        </p:spPr>
      </p:pic>
      <p:sp>
        <p:nvSpPr>
          <p:cNvPr id="2062" name="Google Shape;2062;p20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16-01-2025</a:t>
            </a:r>
            <a:endParaRPr/>
          </a:p>
        </p:txBody>
      </p:sp>
      <p:sp>
        <p:nvSpPr>
          <p:cNvPr id="2063" name="Google Shape;2063;p20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Prof. Shweta Dhawan Chachra</a:t>
            </a:r>
            <a:endParaRPr/>
          </a:p>
        </p:txBody>
      </p:sp>
      <p:sp>
        <p:nvSpPr>
          <p:cNvPr id="2064" name="Google Shape;2064;p20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8" name="Shape 2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9" name="Google Shape;2069;p20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IN"/>
              <a:t>Microsoft Hyper-V Hypervisor</a:t>
            </a:r>
            <a:endParaRPr/>
          </a:p>
        </p:txBody>
      </p:sp>
      <p:sp>
        <p:nvSpPr>
          <p:cNvPr id="2070" name="Google Shape;2070;p208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 sz="2400"/>
              <a:t>The hypervisor runs in Ring -1 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 sz="2400"/>
              <a:t>Therefore requires corresponding hardware technology that enables such a condition. </a:t>
            </a:r>
            <a:endParaRPr sz="2400"/>
          </a:p>
        </p:txBody>
      </p:sp>
      <p:sp>
        <p:nvSpPr>
          <p:cNvPr id="2071" name="Google Shape;2071;p20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16-01-2025</a:t>
            </a:r>
            <a:endParaRPr/>
          </a:p>
        </p:txBody>
      </p:sp>
      <p:sp>
        <p:nvSpPr>
          <p:cNvPr id="2072" name="Google Shape;2072;p20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Prof. Shweta Dhawan Chachra</a:t>
            </a:r>
            <a:endParaRPr/>
          </a:p>
        </p:txBody>
      </p:sp>
      <p:sp>
        <p:nvSpPr>
          <p:cNvPr id="2073" name="Google Shape;2073;p20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7" name="Shape 2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" name="Google Shape;2078;p20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IN"/>
              <a:t>Microsoft Hyper-V Hypervisor</a:t>
            </a:r>
            <a:endParaRPr/>
          </a:p>
        </p:txBody>
      </p:sp>
      <p:sp>
        <p:nvSpPr>
          <p:cNvPr id="2079" name="Google Shape;2079;p209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 sz="2400"/>
              <a:t>By executing in this highly privileged mode, the hypervisor can support legacy operating systems that have been designed for x86 hardware. </a:t>
            </a:r>
            <a:endParaRPr sz="2400"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b="1" lang="en-IN" sz="2400"/>
              <a:t>Operating systems of newer generations can take advantage of the new specific architecture of Hyper-V</a:t>
            </a:r>
            <a:r>
              <a:rPr lang="en-IN" sz="2400"/>
              <a:t> especially for the I/O operations performed by child partitions</a:t>
            </a:r>
            <a:endParaRPr sz="2400"/>
          </a:p>
        </p:txBody>
      </p:sp>
      <p:sp>
        <p:nvSpPr>
          <p:cNvPr id="2080" name="Google Shape;2080;p20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16-01-2025</a:t>
            </a:r>
            <a:endParaRPr/>
          </a:p>
        </p:txBody>
      </p:sp>
      <p:sp>
        <p:nvSpPr>
          <p:cNvPr id="2081" name="Google Shape;2081;p20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Prof. Shweta Dhawan Chachra</a:t>
            </a:r>
            <a:endParaRPr/>
          </a:p>
        </p:txBody>
      </p:sp>
      <p:sp>
        <p:nvSpPr>
          <p:cNvPr id="2082" name="Google Shape;2082;p20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IN"/>
              <a:t>Primitive Operations in Virtual Machines:</a:t>
            </a:r>
            <a:endParaRPr/>
          </a:p>
        </p:txBody>
      </p:sp>
      <p:sp>
        <p:nvSpPr>
          <p:cNvPr id="279" name="Google Shape;279;p2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397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pic>
        <p:nvPicPr>
          <p:cNvPr id="280" name="Google Shape;280;p21"/>
          <p:cNvPicPr preferRelativeResize="0"/>
          <p:nvPr/>
        </p:nvPicPr>
        <p:blipFill rotWithShape="1">
          <a:blip r:embed="rId3">
            <a:alphaModFix/>
          </a:blip>
          <a:srcRect b="26331" l="27166" r="24163" t="16062"/>
          <a:stretch/>
        </p:blipFill>
        <p:spPr>
          <a:xfrm>
            <a:off x="539553" y="1700809"/>
            <a:ext cx="7776864" cy="4536503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2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16-01-2025</a:t>
            </a:r>
            <a:endParaRPr/>
          </a:p>
        </p:txBody>
      </p:sp>
      <p:sp>
        <p:nvSpPr>
          <p:cNvPr id="282" name="Google Shape;282;p2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Prof. Shweta Dhawan Chachra</a:t>
            </a:r>
            <a:endParaRPr/>
          </a:p>
        </p:txBody>
      </p:sp>
      <p:sp>
        <p:nvSpPr>
          <p:cNvPr id="283" name="Google Shape;283;p2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6" name="Shape 2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7" name="Google Shape;2087;p21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lang="en-IN" sz="3200"/>
              <a:t>VMware</a:t>
            </a:r>
            <a:endParaRPr sz="3200"/>
          </a:p>
        </p:txBody>
      </p:sp>
      <p:sp>
        <p:nvSpPr>
          <p:cNvPr id="2088" name="Google Shape;2088;p210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 sz="2400"/>
              <a:t>VMware is a pioneer in virtualization technology 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 sz="2400"/>
              <a:t>VMware offers a collection of virtualization solutions covering the entire range of the market, </a:t>
            </a:r>
            <a:r>
              <a:rPr b="1" lang="en-IN" sz="2400"/>
              <a:t>from desktop computing to enterprise computing and infrastructure virtualization.</a:t>
            </a:r>
            <a:endParaRPr b="1" sz="2400"/>
          </a:p>
        </p:txBody>
      </p:sp>
      <p:sp>
        <p:nvSpPr>
          <p:cNvPr id="2089" name="Google Shape;2089;p2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16-01-2025</a:t>
            </a:r>
            <a:endParaRPr/>
          </a:p>
        </p:txBody>
      </p:sp>
      <p:sp>
        <p:nvSpPr>
          <p:cNvPr id="2090" name="Google Shape;2090;p2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Prof. Shweta Dhawan Chachra</a:t>
            </a:r>
            <a:endParaRPr/>
          </a:p>
        </p:txBody>
      </p:sp>
      <p:sp>
        <p:nvSpPr>
          <p:cNvPr id="2091" name="Google Shape;2091;p2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5" name="Shape 2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6" name="Google Shape;2096;p2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lang="en-IN" sz="3200"/>
              <a:t>VMware</a:t>
            </a:r>
            <a:endParaRPr sz="3200"/>
          </a:p>
        </p:txBody>
      </p:sp>
      <p:sp>
        <p:nvSpPr>
          <p:cNvPr id="2097" name="Google Shape;2097;p211"/>
          <p:cNvSpPr txBox="1"/>
          <p:nvPr>
            <p:ph idx="1" type="body"/>
          </p:nvPr>
        </p:nvSpPr>
        <p:spPr>
          <a:xfrm>
            <a:off x="457200" y="1600200"/>
            <a:ext cx="8291264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IN" sz="2000"/>
              <a:t>VMware’s technology is based on the concept of full virtualization</a:t>
            </a:r>
            <a:endParaRPr/>
          </a:p>
          <a:p>
            <a:pPr indent="-215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IN" sz="2000"/>
              <a:t>VMware implements full virtualization </a:t>
            </a:r>
            <a:endParaRPr sz="2000"/>
          </a:p>
          <a:p>
            <a:pPr indent="-457200" lvl="1" marL="85725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AutoNum type="arabicParenR"/>
            </a:pPr>
            <a:r>
              <a:rPr lang="en-IN" sz="2000"/>
              <a:t>Either in the desktop environment, by means of Type II hypervisors, or </a:t>
            </a:r>
            <a:endParaRPr sz="2000"/>
          </a:p>
          <a:p>
            <a:pPr indent="-457200" lvl="1" marL="85725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AutoNum type="arabicParenR"/>
            </a:pPr>
            <a:r>
              <a:rPr lang="en-IN" sz="2000"/>
              <a:t>In the server environment, by means of Type I hypervisors. </a:t>
            </a:r>
            <a:endParaRPr sz="2000"/>
          </a:p>
          <a:p>
            <a:pPr indent="-215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IN" sz="2000"/>
              <a:t>In both cases, full virtualization is made possible by means of </a:t>
            </a:r>
            <a:endParaRPr sz="2000"/>
          </a:p>
          <a:p>
            <a:pPr indent="-457200" lvl="1" marL="914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AutoNum type="arabicParenR"/>
            </a:pPr>
            <a:r>
              <a:rPr lang="en-IN" sz="2000"/>
              <a:t>direct execution (for non-sensitive instructions) and </a:t>
            </a:r>
            <a:endParaRPr sz="2000"/>
          </a:p>
          <a:p>
            <a:pPr indent="-457200" lvl="1" marL="914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AutoNum type="arabicParenR"/>
            </a:pPr>
            <a:r>
              <a:rPr lang="en-IN" sz="2000"/>
              <a:t>binary translation (for sensitive instructions),</a:t>
            </a:r>
            <a:endParaRPr b="1" sz="2000"/>
          </a:p>
        </p:txBody>
      </p:sp>
      <p:sp>
        <p:nvSpPr>
          <p:cNvPr id="2098" name="Google Shape;2098;p2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16-01-2025</a:t>
            </a:r>
            <a:endParaRPr/>
          </a:p>
        </p:txBody>
      </p:sp>
      <p:sp>
        <p:nvSpPr>
          <p:cNvPr id="2099" name="Google Shape;2099;p2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Prof. Shweta Dhawan Chachra</a:t>
            </a:r>
            <a:endParaRPr/>
          </a:p>
        </p:txBody>
      </p:sp>
      <p:sp>
        <p:nvSpPr>
          <p:cNvPr id="2100" name="Google Shape;2100;p2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4" name="Shape 2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5" name="Google Shape;2105;p212"/>
          <p:cNvSpPr txBox="1"/>
          <p:nvPr>
            <p:ph type="title"/>
          </p:nvPr>
        </p:nvSpPr>
        <p:spPr>
          <a:xfrm>
            <a:off x="457200" y="274638"/>
            <a:ext cx="8229600" cy="49006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b="1" lang="en-IN"/>
              <a:t>End-user (desktop) virtualization</a:t>
            </a:r>
            <a:endParaRPr b="1"/>
          </a:p>
        </p:txBody>
      </p:sp>
      <p:sp>
        <p:nvSpPr>
          <p:cNvPr id="2106" name="Google Shape;2106;p212"/>
          <p:cNvSpPr txBox="1"/>
          <p:nvPr>
            <p:ph idx="1" type="body"/>
          </p:nvPr>
        </p:nvSpPr>
        <p:spPr>
          <a:xfrm>
            <a:off x="539552" y="16288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 sz="2400"/>
              <a:t>VMware supports virtualization of operating system environments on enduser computers. </a:t>
            </a:r>
            <a:endParaRPr sz="2400"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</p:txBody>
      </p:sp>
      <p:sp>
        <p:nvSpPr>
          <p:cNvPr id="2107" name="Google Shape;2107;p2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16-01-2025</a:t>
            </a:r>
            <a:endParaRPr/>
          </a:p>
        </p:txBody>
      </p:sp>
      <p:sp>
        <p:nvSpPr>
          <p:cNvPr id="2108" name="Google Shape;2108;p2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Prof. Shweta Dhawan Chachra</a:t>
            </a:r>
            <a:endParaRPr/>
          </a:p>
        </p:txBody>
      </p:sp>
      <p:sp>
        <p:nvSpPr>
          <p:cNvPr id="2109" name="Google Shape;2109;p2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3" name="Shape 2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4" name="Google Shape;2114;p213"/>
          <p:cNvSpPr txBox="1"/>
          <p:nvPr>
            <p:ph type="title"/>
          </p:nvPr>
        </p:nvSpPr>
        <p:spPr>
          <a:xfrm>
            <a:off x="457200" y="274638"/>
            <a:ext cx="8229600" cy="49006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b="1" lang="en-IN"/>
              <a:t>End-user (desktop) virtualization</a:t>
            </a:r>
            <a:endParaRPr b="1"/>
          </a:p>
        </p:txBody>
      </p:sp>
      <p:sp>
        <p:nvSpPr>
          <p:cNvPr id="2115" name="Google Shape;2115;p213"/>
          <p:cNvSpPr txBox="1"/>
          <p:nvPr>
            <p:ph idx="1" type="body"/>
          </p:nvPr>
        </p:nvSpPr>
        <p:spPr>
          <a:xfrm>
            <a:off x="575618" y="980728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IN" sz="2400"/>
              <a:t>Specific VMware software—</a:t>
            </a:r>
            <a:endParaRPr/>
          </a:p>
          <a:p>
            <a:pPr indent="-457200" lvl="0" marL="4572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</a:pPr>
            <a:r>
              <a:rPr b="1" lang="en-IN" sz="2400"/>
              <a:t>VMware Workstation</a:t>
            </a:r>
            <a:r>
              <a:rPr lang="en-IN" sz="2400"/>
              <a:t>, for Windows operating systems, and </a:t>
            </a:r>
            <a:endParaRPr sz="2400"/>
          </a:p>
          <a:p>
            <a:pPr indent="-457200" lvl="0" marL="4572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</a:pPr>
            <a:r>
              <a:rPr b="1" lang="en-IN" sz="2400"/>
              <a:t>VMware Fusion</a:t>
            </a:r>
            <a:r>
              <a:rPr lang="en-IN" sz="2400"/>
              <a:t>, for Mac OS X environments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 sz="2400"/>
              <a:t>Are installed in the host operating system </a:t>
            </a:r>
            <a:endParaRPr sz="2400"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 sz="2400"/>
              <a:t>To create virtual machines and manage their execution.</a:t>
            </a:r>
            <a:endParaRPr sz="2400"/>
          </a:p>
        </p:txBody>
      </p:sp>
      <p:pic>
        <p:nvPicPr>
          <p:cNvPr id="2116" name="Google Shape;2116;p2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6814" y="3429000"/>
            <a:ext cx="8121650" cy="30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17" name="Google Shape;2117;p21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16-01-2025</a:t>
            </a:r>
            <a:endParaRPr/>
          </a:p>
        </p:txBody>
      </p:sp>
      <p:sp>
        <p:nvSpPr>
          <p:cNvPr id="2118" name="Google Shape;2118;p21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Prof. Shweta Dhawan Chachra</a:t>
            </a:r>
            <a:endParaRPr/>
          </a:p>
        </p:txBody>
      </p:sp>
      <p:sp>
        <p:nvSpPr>
          <p:cNvPr id="2119" name="Google Shape;2119;p21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214"/>
          <p:cNvSpPr txBox="1"/>
          <p:nvPr>
            <p:ph idx="1" type="body"/>
          </p:nvPr>
        </p:nvSpPr>
        <p:spPr>
          <a:xfrm>
            <a:off x="457200" y="4468233"/>
            <a:ext cx="8229600" cy="18410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 sz="2400"/>
              <a:t>Virtualization is done by installing a specific driver in the host operating system that provides two main services: </a:t>
            </a:r>
            <a:endParaRPr sz="2400"/>
          </a:p>
        </p:txBody>
      </p:sp>
      <p:pic>
        <p:nvPicPr>
          <p:cNvPr id="2125" name="Google Shape;2125;p2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07704" y="764705"/>
            <a:ext cx="6122566" cy="3703528"/>
          </a:xfrm>
          <a:prstGeom prst="rect">
            <a:avLst/>
          </a:prstGeom>
          <a:noFill/>
          <a:ln>
            <a:noFill/>
          </a:ln>
        </p:spPr>
      </p:pic>
      <p:sp>
        <p:nvSpPr>
          <p:cNvPr id="2126" name="Google Shape;2126;p214"/>
          <p:cNvSpPr txBox="1"/>
          <p:nvPr/>
        </p:nvSpPr>
        <p:spPr>
          <a:xfrm>
            <a:off x="457200" y="274638"/>
            <a:ext cx="8229600" cy="49006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67500" lnSpcReduction="20000"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b="1" lang="en-IN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End-user (desktop) virtualization</a:t>
            </a:r>
            <a:endParaRPr b="1" sz="4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7" name="Google Shape;2127;p21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16-01-2025</a:t>
            </a:r>
            <a:endParaRPr/>
          </a:p>
        </p:txBody>
      </p:sp>
      <p:sp>
        <p:nvSpPr>
          <p:cNvPr id="2128" name="Google Shape;2128;p21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Prof. Shweta Dhawan Chachra</a:t>
            </a:r>
            <a:endParaRPr/>
          </a:p>
        </p:txBody>
      </p:sp>
      <p:sp>
        <p:nvSpPr>
          <p:cNvPr id="2129" name="Google Shape;2129;p21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3" name="Shape 2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4" name="Google Shape;2134;p215"/>
          <p:cNvSpPr txBox="1"/>
          <p:nvPr>
            <p:ph idx="1" type="body"/>
          </p:nvPr>
        </p:nvSpPr>
        <p:spPr>
          <a:xfrm>
            <a:off x="457200" y="4468233"/>
            <a:ext cx="8229600" cy="18410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IN" sz="2400"/>
              <a:t>Two main Services-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IN" sz="2400"/>
              <a:t>It deploys a virtual machine manager that can run in privileged mode. 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IN" sz="2400"/>
              <a:t>It provides hooks for the VMware application to process specific I/O requests eventually by relaying such requests to the host operating system via system calls.</a:t>
            </a:r>
            <a:endParaRPr sz="2400"/>
          </a:p>
        </p:txBody>
      </p:sp>
      <p:pic>
        <p:nvPicPr>
          <p:cNvPr id="2135" name="Google Shape;2135;p2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07704" y="764705"/>
            <a:ext cx="6122566" cy="3703528"/>
          </a:xfrm>
          <a:prstGeom prst="rect">
            <a:avLst/>
          </a:prstGeom>
          <a:noFill/>
          <a:ln>
            <a:noFill/>
          </a:ln>
        </p:spPr>
      </p:pic>
      <p:sp>
        <p:nvSpPr>
          <p:cNvPr id="2136" name="Google Shape;2136;p215"/>
          <p:cNvSpPr txBox="1"/>
          <p:nvPr/>
        </p:nvSpPr>
        <p:spPr>
          <a:xfrm>
            <a:off x="457200" y="274638"/>
            <a:ext cx="8229600" cy="49006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67500" lnSpcReduction="20000"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b="1" lang="en-IN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End-user (desktop) virtualization</a:t>
            </a:r>
            <a:endParaRPr b="1" sz="4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7" name="Google Shape;2137;p21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16-01-2025</a:t>
            </a:r>
            <a:endParaRPr/>
          </a:p>
        </p:txBody>
      </p:sp>
      <p:sp>
        <p:nvSpPr>
          <p:cNvPr id="2138" name="Google Shape;2138;p21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Prof. Shweta Dhawan Chachra</a:t>
            </a:r>
            <a:endParaRPr/>
          </a:p>
        </p:txBody>
      </p:sp>
      <p:sp>
        <p:nvSpPr>
          <p:cNvPr id="2139" name="Google Shape;2139;p21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3" name="Shape 2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4" name="Google Shape;2144;p216"/>
          <p:cNvSpPr txBox="1"/>
          <p:nvPr>
            <p:ph idx="1" type="body"/>
          </p:nvPr>
        </p:nvSpPr>
        <p:spPr>
          <a:xfrm>
            <a:off x="457200" y="980728"/>
            <a:ext cx="8229600" cy="18410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 sz="2400"/>
              <a:t>VMware provided solutions for server virtualization with different approaches over time. </a:t>
            </a:r>
            <a:endParaRPr sz="2400"/>
          </a:p>
        </p:txBody>
      </p:sp>
      <p:sp>
        <p:nvSpPr>
          <p:cNvPr id="2145" name="Google Shape;2145;p216"/>
          <p:cNvSpPr txBox="1"/>
          <p:nvPr/>
        </p:nvSpPr>
        <p:spPr>
          <a:xfrm>
            <a:off x="457200" y="274638"/>
            <a:ext cx="8229600" cy="49006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67500" lnSpcReduction="20000"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b="1" lang="en-IN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Server virtualization </a:t>
            </a:r>
            <a:endParaRPr b="1" sz="4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6" name="Google Shape;2146;p21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16-01-2025</a:t>
            </a:r>
            <a:endParaRPr/>
          </a:p>
        </p:txBody>
      </p:sp>
      <p:sp>
        <p:nvSpPr>
          <p:cNvPr id="2147" name="Google Shape;2147;p21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Prof. Shweta Dhawan Chachra</a:t>
            </a:r>
            <a:endParaRPr/>
          </a:p>
        </p:txBody>
      </p:sp>
      <p:sp>
        <p:nvSpPr>
          <p:cNvPr id="2148" name="Google Shape;2148;p21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217"/>
          <p:cNvSpPr txBox="1"/>
          <p:nvPr>
            <p:ph idx="1" type="body"/>
          </p:nvPr>
        </p:nvSpPr>
        <p:spPr>
          <a:xfrm>
            <a:off x="457200" y="4468233"/>
            <a:ext cx="8229600" cy="18410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 sz="2400"/>
              <a:t>Initial support for server virtualization was provided by VMware GSX server, </a:t>
            </a:r>
            <a:endParaRPr sz="2400"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 sz="2400"/>
              <a:t>VMware GSX server which replicates the approach used for </a:t>
            </a:r>
            <a:r>
              <a:rPr b="1" lang="en-IN" sz="2400"/>
              <a:t>end-user computers and introduces remote management and scripting capabilities</a:t>
            </a:r>
            <a:endParaRPr b="1" sz="2400"/>
          </a:p>
        </p:txBody>
      </p:sp>
      <p:sp>
        <p:nvSpPr>
          <p:cNvPr id="2154" name="Google Shape;2154;p217"/>
          <p:cNvSpPr txBox="1"/>
          <p:nvPr/>
        </p:nvSpPr>
        <p:spPr>
          <a:xfrm>
            <a:off x="457200" y="274638"/>
            <a:ext cx="8229600" cy="49006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67500" lnSpcReduction="20000"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b="1" lang="en-IN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Server virtualization </a:t>
            </a:r>
            <a:endParaRPr b="1" sz="4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55" name="Google Shape;2155;p2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15616" y="620688"/>
            <a:ext cx="7127453" cy="3864543"/>
          </a:xfrm>
          <a:prstGeom prst="rect">
            <a:avLst/>
          </a:prstGeom>
          <a:noFill/>
          <a:ln>
            <a:noFill/>
          </a:ln>
        </p:spPr>
      </p:pic>
      <p:sp>
        <p:nvSpPr>
          <p:cNvPr id="2156" name="Google Shape;2156;p21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16-01-2025</a:t>
            </a:r>
            <a:endParaRPr/>
          </a:p>
        </p:txBody>
      </p:sp>
      <p:sp>
        <p:nvSpPr>
          <p:cNvPr id="2157" name="Google Shape;2157;p21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Prof. Shweta Dhawan Chachra</a:t>
            </a:r>
            <a:endParaRPr/>
          </a:p>
        </p:txBody>
      </p:sp>
      <p:sp>
        <p:nvSpPr>
          <p:cNvPr id="2158" name="Google Shape;2158;p21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2" name="Shape 2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3" name="Google Shape;2163;p21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164" name="Google Shape;2164;p218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 sz="2400"/>
              <a:t> It uses a client–server model, allowing remote access to virtual machines, at the cost of some graphical performance.</a:t>
            </a:r>
            <a:endParaRPr sz="2400"/>
          </a:p>
        </p:txBody>
      </p:sp>
      <p:sp>
        <p:nvSpPr>
          <p:cNvPr id="2165" name="Google Shape;2165;p21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16-01-2025</a:t>
            </a:r>
            <a:endParaRPr/>
          </a:p>
        </p:txBody>
      </p:sp>
      <p:sp>
        <p:nvSpPr>
          <p:cNvPr id="2166" name="Google Shape;2166;p21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Prof. Shweta Dhawan Chachra</a:t>
            </a:r>
            <a:endParaRPr/>
          </a:p>
        </p:txBody>
      </p:sp>
      <p:sp>
        <p:nvSpPr>
          <p:cNvPr id="2167" name="Google Shape;2167;p21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219"/>
          <p:cNvSpPr txBox="1"/>
          <p:nvPr>
            <p:ph idx="1" type="body"/>
          </p:nvPr>
        </p:nvSpPr>
        <p:spPr>
          <a:xfrm>
            <a:off x="457200" y="4468233"/>
            <a:ext cx="8229600" cy="18410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 sz="2400"/>
              <a:t>The architecture is mostly designed to serve the virtualization of Web servers. </a:t>
            </a:r>
            <a:endParaRPr sz="2400"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b="1" lang="en-IN" sz="2400"/>
              <a:t>A daemon process, called serverd, controls and manages VMware application processes. </a:t>
            </a:r>
            <a:endParaRPr b="1" sz="2400"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 sz="2400"/>
              <a:t>The remote host runs a VMware server authentication daemon</a:t>
            </a:r>
            <a:endParaRPr b="1" sz="2400"/>
          </a:p>
        </p:txBody>
      </p:sp>
      <p:sp>
        <p:nvSpPr>
          <p:cNvPr id="2173" name="Google Shape;2173;p219"/>
          <p:cNvSpPr txBox="1"/>
          <p:nvPr/>
        </p:nvSpPr>
        <p:spPr>
          <a:xfrm>
            <a:off x="457200" y="274638"/>
            <a:ext cx="8229600" cy="49006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67500" lnSpcReduction="20000"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b="1" lang="en-IN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Server virtualization </a:t>
            </a:r>
            <a:endParaRPr b="1" sz="4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74" name="Google Shape;2174;p2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15616" y="620688"/>
            <a:ext cx="7127453" cy="3864543"/>
          </a:xfrm>
          <a:prstGeom prst="rect">
            <a:avLst/>
          </a:prstGeom>
          <a:noFill/>
          <a:ln>
            <a:noFill/>
          </a:ln>
        </p:spPr>
      </p:pic>
      <p:sp>
        <p:nvSpPr>
          <p:cNvPr id="2175" name="Google Shape;2175;p21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16-01-2025</a:t>
            </a:r>
            <a:endParaRPr/>
          </a:p>
        </p:txBody>
      </p:sp>
      <p:sp>
        <p:nvSpPr>
          <p:cNvPr id="2176" name="Google Shape;2176;p21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Prof. Shweta Dhawan Chachra</a:t>
            </a:r>
            <a:endParaRPr/>
          </a:p>
        </p:txBody>
      </p:sp>
      <p:sp>
        <p:nvSpPr>
          <p:cNvPr id="2177" name="Google Shape;2177;p21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IN"/>
              <a:t>Primitive Operations in Virtual Machines:</a:t>
            </a:r>
            <a:endParaRPr/>
          </a:p>
        </p:txBody>
      </p:sp>
      <p:sp>
        <p:nvSpPr>
          <p:cNvPr id="289" name="Google Shape;289;p22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 sz="2400"/>
              <a:t>VMs can be multiplexed b/w hardware m/c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 sz="2400"/>
              <a:t>A VM can be suspended and stored in stable storage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 sz="2400"/>
              <a:t>A suspended VM can be resumed or provisioned to a new hardware platform.</a:t>
            </a:r>
            <a:endParaRPr/>
          </a:p>
          <a:p>
            <a:pPr indent="-285750" lvl="1" marL="74295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IN" sz="2000"/>
              <a:t>You suspend a virtual </a:t>
            </a:r>
            <a:r>
              <a:rPr lang="en-IN" sz="2000" u="sng"/>
              <a:t>machine when you want to save its current state. </a:t>
            </a:r>
            <a:endParaRPr sz="2000" u="sng"/>
          </a:p>
          <a:p>
            <a:pPr indent="-285750" lvl="1" marL="74295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IN" sz="2000"/>
              <a:t>When you resume the virtual machine</a:t>
            </a:r>
            <a:r>
              <a:rPr lang="en-IN" sz="2000" u="sng"/>
              <a:t>, applications that were running before the virtual machine was suspended resume in their running state and their content is unchanged.</a:t>
            </a:r>
            <a:endParaRPr sz="2000" u="sng"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 sz="2400"/>
              <a:t>A VM can be migrated from one hardware platform to another.</a:t>
            </a:r>
            <a:endParaRPr sz="2400"/>
          </a:p>
        </p:txBody>
      </p:sp>
      <p:sp>
        <p:nvSpPr>
          <p:cNvPr id="290" name="Google Shape;290;p2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16-01-2025</a:t>
            </a:r>
            <a:endParaRPr/>
          </a:p>
        </p:txBody>
      </p:sp>
      <p:sp>
        <p:nvSpPr>
          <p:cNvPr id="291" name="Google Shape;291;p2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Prof. Shweta Dhawan Chachra</a:t>
            </a:r>
            <a:endParaRPr/>
          </a:p>
        </p:txBody>
      </p:sp>
      <p:sp>
        <p:nvSpPr>
          <p:cNvPr id="292" name="Google Shape;292;p2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1" name="Shape 2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2" name="Google Shape;2182;p220"/>
          <p:cNvSpPr txBox="1"/>
          <p:nvPr>
            <p:ph idx="1" type="body"/>
          </p:nvPr>
        </p:nvSpPr>
        <p:spPr>
          <a:xfrm>
            <a:off x="457200" y="4468233"/>
            <a:ext cx="8229600" cy="18410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b="1" lang="en-IN" sz="2400"/>
              <a:t>These applications are then connected to the virtual machine instances by means of the VMware driver </a:t>
            </a:r>
            <a:r>
              <a:rPr lang="en-IN" sz="2400"/>
              <a:t>installed on the host operating system. </a:t>
            </a:r>
            <a:endParaRPr sz="2400"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b="1" lang="en-IN" sz="2400"/>
              <a:t>Virtual machine instances are managed by the VMM </a:t>
            </a:r>
            <a:r>
              <a:rPr lang="en-IN" sz="2400"/>
              <a:t>as described previously.</a:t>
            </a:r>
            <a:endParaRPr sz="2400"/>
          </a:p>
        </p:txBody>
      </p:sp>
      <p:sp>
        <p:nvSpPr>
          <p:cNvPr id="2183" name="Google Shape;2183;p220"/>
          <p:cNvSpPr txBox="1"/>
          <p:nvPr/>
        </p:nvSpPr>
        <p:spPr>
          <a:xfrm>
            <a:off x="457200" y="274638"/>
            <a:ext cx="8229600" cy="49006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67500" lnSpcReduction="20000"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b="1" lang="en-IN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Server virtualization </a:t>
            </a:r>
            <a:endParaRPr b="1" sz="4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84" name="Google Shape;2184;p2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15616" y="620688"/>
            <a:ext cx="7127453" cy="3864543"/>
          </a:xfrm>
          <a:prstGeom prst="rect">
            <a:avLst/>
          </a:prstGeom>
          <a:noFill/>
          <a:ln>
            <a:noFill/>
          </a:ln>
        </p:spPr>
      </p:pic>
      <p:sp>
        <p:nvSpPr>
          <p:cNvPr id="2185" name="Google Shape;2185;p22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16-01-2025</a:t>
            </a:r>
            <a:endParaRPr/>
          </a:p>
        </p:txBody>
      </p:sp>
      <p:sp>
        <p:nvSpPr>
          <p:cNvPr id="2186" name="Google Shape;2186;p22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Prof. Shweta Dhawan Chachra</a:t>
            </a:r>
            <a:endParaRPr/>
          </a:p>
        </p:txBody>
      </p:sp>
      <p:sp>
        <p:nvSpPr>
          <p:cNvPr id="2187" name="Google Shape;2187;p22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1" name="Shape 2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2" name="Google Shape;2192;p221"/>
          <p:cNvSpPr txBox="1"/>
          <p:nvPr>
            <p:ph idx="1" type="body"/>
          </p:nvPr>
        </p:nvSpPr>
        <p:spPr>
          <a:xfrm>
            <a:off x="457200" y="4468233"/>
            <a:ext cx="8229600" cy="18410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b="1" lang="en-IN" sz="2400"/>
              <a:t>User requests for virtual machine management and provisioning are routed from the Web server through the VMM by means of serverd.</a:t>
            </a:r>
            <a:endParaRPr b="1" sz="2400"/>
          </a:p>
        </p:txBody>
      </p:sp>
      <p:sp>
        <p:nvSpPr>
          <p:cNvPr id="2193" name="Google Shape;2193;p221"/>
          <p:cNvSpPr txBox="1"/>
          <p:nvPr/>
        </p:nvSpPr>
        <p:spPr>
          <a:xfrm>
            <a:off x="457200" y="274638"/>
            <a:ext cx="8229600" cy="49006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67500" lnSpcReduction="20000"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b="1" lang="en-IN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Server virtualization </a:t>
            </a:r>
            <a:endParaRPr b="1" sz="4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94" name="Google Shape;2194;p2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15616" y="620688"/>
            <a:ext cx="7127453" cy="3864543"/>
          </a:xfrm>
          <a:prstGeom prst="rect">
            <a:avLst/>
          </a:prstGeom>
          <a:noFill/>
          <a:ln>
            <a:noFill/>
          </a:ln>
        </p:spPr>
      </p:pic>
      <p:sp>
        <p:nvSpPr>
          <p:cNvPr id="2195" name="Google Shape;2195;p22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16-01-2025</a:t>
            </a:r>
            <a:endParaRPr/>
          </a:p>
        </p:txBody>
      </p:sp>
      <p:sp>
        <p:nvSpPr>
          <p:cNvPr id="2196" name="Google Shape;2196;p22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Prof. Shweta Dhawan Chachra</a:t>
            </a:r>
            <a:endParaRPr/>
          </a:p>
        </p:txBody>
      </p:sp>
      <p:sp>
        <p:nvSpPr>
          <p:cNvPr id="2197" name="Google Shape;2197;p22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1" name="Shape 2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2" name="Google Shape;2202;p222"/>
          <p:cNvSpPr txBox="1"/>
          <p:nvPr>
            <p:ph idx="1" type="body"/>
          </p:nvPr>
        </p:nvSpPr>
        <p:spPr>
          <a:xfrm>
            <a:off x="477281" y="1340768"/>
            <a:ext cx="8229600" cy="18410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b="1" lang="en-IN" sz="2400"/>
              <a:t>VMware ESX Server and its enhanced version, VMWare ESXi-</a:t>
            </a:r>
            <a:endParaRPr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b="1" sz="2400"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 sz="2400"/>
              <a:t>These two solutions provide the same services but differ in the internal  architecture, more specifically in the organization of the hypervisor kernel. </a:t>
            </a:r>
            <a:endParaRPr sz="2400"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b="1" lang="en-IN" sz="2400"/>
              <a:t>VMware ESX Server and its enhanced version, VMWare ESXi Server, are examples of the hypervisor-based approach. 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b="1" lang="en-IN" sz="2400"/>
              <a:t>Both can be installed on bare metal servers and provide services for virtual machine management.</a:t>
            </a:r>
            <a:endParaRPr sz="2400"/>
          </a:p>
        </p:txBody>
      </p:sp>
      <p:sp>
        <p:nvSpPr>
          <p:cNvPr id="2203" name="Google Shape;2203;p222"/>
          <p:cNvSpPr txBox="1"/>
          <p:nvPr/>
        </p:nvSpPr>
        <p:spPr>
          <a:xfrm>
            <a:off x="457200" y="274638"/>
            <a:ext cx="8229600" cy="49006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67500" lnSpcReduction="20000"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b="1" lang="en-IN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Server virtualization </a:t>
            </a:r>
            <a:endParaRPr b="1" sz="4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4" name="Google Shape;2204;p22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16-01-2025</a:t>
            </a:r>
            <a:endParaRPr/>
          </a:p>
        </p:txBody>
      </p:sp>
      <p:sp>
        <p:nvSpPr>
          <p:cNvPr id="2205" name="Google Shape;2205;p22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Prof. Shweta Dhawan Chachra</a:t>
            </a:r>
            <a:endParaRPr/>
          </a:p>
        </p:txBody>
      </p:sp>
      <p:sp>
        <p:nvSpPr>
          <p:cNvPr id="2206" name="Google Shape;2206;p22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22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1" lang="en-IN" sz="3200"/>
              <a:t>Infrastructure virtualization and cloud computing solutions </a:t>
            </a:r>
            <a:endParaRPr b="1" sz="3200"/>
          </a:p>
        </p:txBody>
      </p:sp>
      <p:sp>
        <p:nvSpPr>
          <p:cNvPr id="2212" name="Google Shape;2212;p223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 sz="2400"/>
              <a:t>VMware provides a set of products covering the entire stack of cloud computing, </a:t>
            </a:r>
            <a:endParaRPr sz="2400"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b="1" lang="en-IN" sz="2400"/>
              <a:t>from infrastructure management to Software-as-a-Service solutions hosted in the cloud. </a:t>
            </a:r>
            <a:endParaRPr b="1" sz="2400"/>
          </a:p>
          <a:p>
            <a:pPr indent="-1905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</p:txBody>
      </p:sp>
      <p:sp>
        <p:nvSpPr>
          <p:cNvPr id="2213" name="Google Shape;2213;p22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16-01-2025</a:t>
            </a:r>
            <a:endParaRPr/>
          </a:p>
        </p:txBody>
      </p:sp>
      <p:sp>
        <p:nvSpPr>
          <p:cNvPr id="2214" name="Google Shape;2214;p22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Prof. Shweta Dhawan Chachra</a:t>
            </a:r>
            <a:endParaRPr/>
          </a:p>
        </p:txBody>
      </p:sp>
      <p:sp>
        <p:nvSpPr>
          <p:cNvPr id="2215" name="Google Shape;2215;p22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0" name="Google Shape;2220;p224"/>
          <p:cNvSpPr txBox="1"/>
          <p:nvPr>
            <p:ph type="title"/>
          </p:nvPr>
        </p:nvSpPr>
        <p:spPr>
          <a:xfrm>
            <a:off x="0" y="1419"/>
            <a:ext cx="9144000" cy="9073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1" lang="en-IN" sz="3200"/>
              <a:t>Infrastructure virtualization and cloud computing solutions </a:t>
            </a:r>
            <a:endParaRPr b="1" sz="3200"/>
          </a:p>
        </p:txBody>
      </p:sp>
      <p:sp>
        <p:nvSpPr>
          <p:cNvPr id="2221" name="Google Shape;2221;p224"/>
          <p:cNvSpPr txBox="1"/>
          <p:nvPr>
            <p:ph idx="1" type="body"/>
          </p:nvPr>
        </p:nvSpPr>
        <p:spPr>
          <a:xfrm>
            <a:off x="493204" y="1052736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 sz="2400"/>
              <a:t>Figure 3.16 gives an overview of the different solutions offered and how they relate to each other.</a:t>
            </a:r>
            <a:endParaRPr sz="2400"/>
          </a:p>
        </p:txBody>
      </p:sp>
      <p:pic>
        <p:nvPicPr>
          <p:cNvPr id="2222" name="Google Shape;2222;p2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496" y="1844824"/>
            <a:ext cx="9001000" cy="4462910"/>
          </a:xfrm>
          <a:prstGeom prst="rect">
            <a:avLst/>
          </a:prstGeom>
          <a:noFill/>
          <a:ln>
            <a:noFill/>
          </a:ln>
        </p:spPr>
      </p:pic>
      <p:sp>
        <p:nvSpPr>
          <p:cNvPr id="2223" name="Google Shape;2223;p22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16-01-2025</a:t>
            </a:r>
            <a:endParaRPr/>
          </a:p>
        </p:txBody>
      </p:sp>
      <p:sp>
        <p:nvSpPr>
          <p:cNvPr id="2224" name="Google Shape;2224;p22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Prof. Shweta Dhawan Chachra</a:t>
            </a:r>
            <a:endParaRPr/>
          </a:p>
        </p:txBody>
      </p:sp>
      <p:sp>
        <p:nvSpPr>
          <p:cNvPr id="2225" name="Google Shape;2225;p22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9" name="Shape 2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0" name="Google Shape;2230;p225"/>
          <p:cNvSpPr txBox="1"/>
          <p:nvPr>
            <p:ph type="title"/>
          </p:nvPr>
        </p:nvSpPr>
        <p:spPr>
          <a:xfrm>
            <a:off x="0" y="1419"/>
            <a:ext cx="9144000" cy="9073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1" lang="en-IN" sz="3200"/>
              <a:t>Infrastructure virtualization and cloud computing solutions </a:t>
            </a:r>
            <a:endParaRPr b="1" sz="3200"/>
          </a:p>
        </p:txBody>
      </p:sp>
      <p:sp>
        <p:nvSpPr>
          <p:cNvPr id="2231" name="Google Shape;2231;p225"/>
          <p:cNvSpPr txBox="1"/>
          <p:nvPr>
            <p:ph idx="1" type="body"/>
          </p:nvPr>
        </p:nvSpPr>
        <p:spPr>
          <a:xfrm>
            <a:off x="493204" y="1052736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b="1" lang="en-IN" sz="2400"/>
              <a:t>ESX and ESXi constitute the building blocks</a:t>
            </a:r>
            <a:r>
              <a:rPr lang="en-IN" sz="2400"/>
              <a:t> of the solution for virtual infrastructure management: </a:t>
            </a:r>
            <a:endParaRPr sz="2400"/>
          </a:p>
        </p:txBody>
      </p:sp>
      <p:pic>
        <p:nvPicPr>
          <p:cNvPr id="2232" name="Google Shape;2232;p225"/>
          <p:cNvPicPr preferRelativeResize="0"/>
          <p:nvPr/>
        </p:nvPicPr>
        <p:blipFill rotWithShape="1">
          <a:blip r:embed="rId3">
            <a:alphaModFix/>
          </a:blip>
          <a:srcRect b="0" l="0" r="0" t="28986"/>
          <a:stretch/>
        </p:blipFill>
        <p:spPr>
          <a:xfrm>
            <a:off x="611560" y="2996952"/>
            <a:ext cx="8208912" cy="3312367"/>
          </a:xfrm>
          <a:prstGeom prst="rect">
            <a:avLst/>
          </a:prstGeom>
          <a:noFill/>
          <a:ln>
            <a:noFill/>
          </a:ln>
        </p:spPr>
      </p:pic>
      <p:sp>
        <p:nvSpPr>
          <p:cNvPr id="2233" name="Google Shape;2233;p22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16-01-2025</a:t>
            </a:r>
            <a:endParaRPr/>
          </a:p>
        </p:txBody>
      </p:sp>
      <p:sp>
        <p:nvSpPr>
          <p:cNvPr id="2234" name="Google Shape;2234;p22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Prof. Shweta Dhawan Chachra</a:t>
            </a:r>
            <a:endParaRPr/>
          </a:p>
        </p:txBody>
      </p:sp>
      <p:sp>
        <p:nvSpPr>
          <p:cNvPr id="2235" name="Google Shape;2235;p22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9" name="Shape 2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0" name="Google Shape;2240;p226"/>
          <p:cNvSpPr txBox="1"/>
          <p:nvPr>
            <p:ph type="title"/>
          </p:nvPr>
        </p:nvSpPr>
        <p:spPr>
          <a:xfrm>
            <a:off x="0" y="1419"/>
            <a:ext cx="9144000" cy="9073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1" lang="en-IN" sz="3200"/>
              <a:t>Infrastructure virtualization and cloud computing solutions </a:t>
            </a:r>
            <a:endParaRPr b="1" sz="3200"/>
          </a:p>
        </p:txBody>
      </p:sp>
      <p:sp>
        <p:nvSpPr>
          <p:cNvPr id="2241" name="Google Shape;2241;p226"/>
          <p:cNvSpPr txBox="1"/>
          <p:nvPr>
            <p:ph idx="1" type="body"/>
          </p:nvPr>
        </p:nvSpPr>
        <p:spPr>
          <a:xfrm>
            <a:off x="493204" y="1052736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b="1" lang="en-IN" sz="2400"/>
              <a:t>A pool of virtualized servers is tied together and remotely managed as a whole by VMware vSphere. </a:t>
            </a:r>
            <a:endParaRPr b="1" sz="2400"/>
          </a:p>
        </p:txBody>
      </p:sp>
      <p:pic>
        <p:nvPicPr>
          <p:cNvPr id="2242" name="Google Shape;2242;p226"/>
          <p:cNvPicPr preferRelativeResize="0"/>
          <p:nvPr/>
        </p:nvPicPr>
        <p:blipFill rotWithShape="1">
          <a:blip r:embed="rId3">
            <a:alphaModFix/>
          </a:blip>
          <a:srcRect b="0" l="0" r="0" t="28986"/>
          <a:stretch/>
        </p:blipFill>
        <p:spPr>
          <a:xfrm>
            <a:off x="611560" y="2996952"/>
            <a:ext cx="8208912" cy="3312367"/>
          </a:xfrm>
          <a:prstGeom prst="rect">
            <a:avLst/>
          </a:prstGeom>
          <a:noFill/>
          <a:ln>
            <a:noFill/>
          </a:ln>
        </p:spPr>
      </p:pic>
      <p:sp>
        <p:nvSpPr>
          <p:cNvPr id="2243" name="Google Shape;2243;p22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16-01-2025</a:t>
            </a:r>
            <a:endParaRPr/>
          </a:p>
        </p:txBody>
      </p:sp>
      <p:sp>
        <p:nvSpPr>
          <p:cNvPr id="2244" name="Google Shape;2244;p22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Prof. Shweta Dhawan Chachra</a:t>
            </a:r>
            <a:endParaRPr/>
          </a:p>
        </p:txBody>
      </p:sp>
      <p:sp>
        <p:nvSpPr>
          <p:cNvPr id="2245" name="Google Shape;2245;p22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9" name="Shape 2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0" name="Google Shape;2250;p227"/>
          <p:cNvSpPr txBox="1"/>
          <p:nvPr>
            <p:ph type="title"/>
          </p:nvPr>
        </p:nvSpPr>
        <p:spPr>
          <a:xfrm>
            <a:off x="0" y="1419"/>
            <a:ext cx="9144000" cy="9073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1" lang="en-IN" sz="3200"/>
              <a:t>Infrastructure virtualization and cloud computing solutions </a:t>
            </a:r>
            <a:endParaRPr b="1" sz="3200"/>
          </a:p>
        </p:txBody>
      </p:sp>
      <p:sp>
        <p:nvSpPr>
          <p:cNvPr id="2251" name="Google Shape;2251;p227"/>
          <p:cNvSpPr txBox="1"/>
          <p:nvPr>
            <p:ph idx="1" type="body"/>
          </p:nvPr>
        </p:nvSpPr>
        <p:spPr>
          <a:xfrm>
            <a:off x="467544" y="764704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 sz="2400"/>
              <a:t>vSphere- 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 sz="2400"/>
              <a:t>As a virtualization platform it provides a set of basic services besides virtual compute services: </a:t>
            </a:r>
            <a:endParaRPr sz="2400"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b="1" lang="en-IN" sz="2400"/>
              <a:t>Virtual file system, </a:t>
            </a:r>
            <a:endParaRPr b="1" sz="2400"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b="1" lang="en-IN" sz="2400"/>
              <a:t>virtual storage, and </a:t>
            </a:r>
            <a:endParaRPr b="1" sz="2400"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b="1" lang="en-IN" sz="2400"/>
              <a:t>virtual network </a:t>
            </a:r>
            <a:endParaRPr b="1" sz="2400"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 sz="2400"/>
              <a:t>constitute the core of the infrastructure; </a:t>
            </a:r>
            <a:endParaRPr sz="2400"/>
          </a:p>
        </p:txBody>
      </p:sp>
      <p:pic>
        <p:nvPicPr>
          <p:cNvPr id="2252" name="Google Shape;2252;p2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35696" y="3717032"/>
            <a:ext cx="5809160" cy="2880320"/>
          </a:xfrm>
          <a:prstGeom prst="rect">
            <a:avLst/>
          </a:prstGeom>
          <a:noFill/>
          <a:ln>
            <a:noFill/>
          </a:ln>
        </p:spPr>
      </p:pic>
      <p:sp>
        <p:nvSpPr>
          <p:cNvPr id="2253" name="Google Shape;2253;p22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16-01-2025</a:t>
            </a:r>
            <a:endParaRPr/>
          </a:p>
        </p:txBody>
      </p:sp>
      <p:sp>
        <p:nvSpPr>
          <p:cNvPr id="2254" name="Google Shape;2254;p22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Prof. Shweta Dhawan Chachra</a:t>
            </a:r>
            <a:endParaRPr/>
          </a:p>
        </p:txBody>
      </p:sp>
      <p:sp>
        <p:nvSpPr>
          <p:cNvPr id="2255" name="Google Shape;2255;p22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9" name="Shape 2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0" name="Google Shape;2260;p228"/>
          <p:cNvSpPr txBox="1"/>
          <p:nvPr>
            <p:ph type="title"/>
          </p:nvPr>
        </p:nvSpPr>
        <p:spPr>
          <a:xfrm>
            <a:off x="0" y="1419"/>
            <a:ext cx="9144000" cy="9073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1" lang="en-IN" sz="3200"/>
              <a:t>Infrastructure virtualization and cloud computing solutions </a:t>
            </a:r>
            <a:endParaRPr b="1" sz="3200"/>
          </a:p>
        </p:txBody>
      </p:sp>
      <p:sp>
        <p:nvSpPr>
          <p:cNvPr id="2261" name="Google Shape;2261;p228"/>
          <p:cNvSpPr txBox="1"/>
          <p:nvPr>
            <p:ph idx="1" type="body"/>
          </p:nvPr>
        </p:nvSpPr>
        <p:spPr>
          <a:xfrm>
            <a:off x="493204" y="1052736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 sz="2400"/>
              <a:t>application services, such as </a:t>
            </a:r>
            <a:endParaRPr sz="2400"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b="1" lang="en-IN" sz="2400"/>
              <a:t>virtual machine migration, </a:t>
            </a:r>
            <a:endParaRPr b="1" sz="2400"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b="1" lang="en-IN" sz="2400"/>
              <a:t>storage migration, </a:t>
            </a:r>
            <a:endParaRPr b="1" sz="2400"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b="1" lang="en-IN" sz="2400"/>
              <a:t>data recovery, and </a:t>
            </a:r>
            <a:endParaRPr b="1" sz="2400"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b="1" lang="en-IN" sz="2400"/>
              <a:t>security zones</a:t>
            </a:r>
            <a:r>
              <a:rPr lang="en-IN" sz="2400"/>
              <a:t>, complete the </a:t>
            </a:r>
            <a:r>
              <a:rPr b="1" lang="en-IN" sz="2400"/>
              <a:t>services offered by vSphere</a:t>
            </a:r>
            <a:r>
              <a:rPr lang="en-IN" sz="2400"/>
              <a:t>.</a:t>
            </a:r>
            <a:endParaRPr sz="2400"/>
          </a:p>
        </p:txBody>
      </p:sp>
      <p:pic>
        <p:nvPicPr>
          <p:cNvPr id="2262" name="Google Shape;2262;p2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35696" y="3717032"/>
            <a:ext cx="5809160" cy="2880320"/>
          </a:xfrm>
          <a:prstGeom prst="rect">
            <a:avLst/>
          </a:prstGeom>
          <a:noFill/>
          <a:ln>
            <a:noFill/>
          </a:ln>
        </p:spPr>
      </p:pic>
      <p:sp>
        <p:nvSpPr>
          <p:cNvPr id="2263" name="Google Shape;2263;p22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16-01-2025</a:t>
            </a:r>
            <a:endParaRPr/>
          </a:p>
        </p:txBody>
      </p:sp>
      <p:sp>
        <p:nvSpPr>
          <p:cNvPr id="2264" name="Google Shape;2264;p22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Prof. Shweta Dhawan Chachra</a:t>
            </a:r>
            <a:endParaRPr/>
          </a:p>
        </p:txBody>
      </p:sp>
      <p:sp>
        <p:nvSpPr>
          <p:cNvPr id="2265" name="Google Shape;2265;p22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9" name="Shape 2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0" name="Google Shape;2270;p229"/>
          <p:cNvSpPr txBox="1"/>
          <p:nvPr>
            <p:ph type="title"/>
          </p:nvPr>
        </p:nvSpPr>
        <p:spPr>
          <a:xfrm>
            <a:off x="0" y="1419"/>
            <a:ext cx="9144000" cy="9073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1" lang="en-IN" sz="3200"/>
              <a:t>Infrastructure virtualization and cloud computing solutions </a:t>
            </a:r>
            <a:endParaRPr b="1" sz="3200"/>
          </a:p>
        </p:txBody>
      </p:sp>
      <p:sp>
        <p:nvSpPr>
          <p:cNvPr id="2271" name="Google Shape;2271;p229"/>
          <p:cNvSpPr txBox="1"/>
          <p:nvPr>
            <p:ph idx="1" type="body"/>
          </p:nvPr>
        </p:nvSpPr>
        <p:spPr>
          <a:xfrm>
            <a:off x="493204" y="1052736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 sz="2400"/>
              <a:t>The management of the infrastructure is operated by VMware vCenter, </a:t>
            </a:r>
            <a:endParaRPr sz="2400"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 sz="2400"/>
              <a:t>which provides </a:t>
            </a:r>
            <a:r>
              <a:rPr b="1" lang="en-IN" sz="2400"/>
              <a:t>centralized administration and management of vSphere installations in a data center environment</a:t>
            </a:r>
            <a:endParaRPr b="1" sz="2400"/>
          </a:p>
        </p:txBody>
      </p:sp>
      <p:pic>
        <p:nvPicPr>
          <p:cNvPr id="2272" name="Google Shape;2272;p2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35696" y="3717032"/>
            <a:ext cx="5809160" cy="2880320"/>
          </a:xfrm>
          <a:prstGeom prst="rect">
            <a:avLst/>
          </a:prstGeom>
          <a:noFill/>
          <a:ln>
            <a:noFill/>
          </a:ln>
        </p:spPr>
      </p:pic>
      <p:sp>
        <p:nvSpPr>
          <p:cNvPr id="2273" name="Google Shape;2273;p22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16-01-2025</a:t>
            </a:r>
            <a:endParaRPr/>
          </a:p>
        </p:txBody>
      </p:sp>
      <p:sp>
        <p:nvSpPr>
          <p:cNvPr id="2274" name="Google Shape;2274;p22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Prof. Shweta Dhawan Chachra</a:t>
            </a:r>
            <a:endParaRPr/>
          </a:p>
        </p:txBody>
      </p:sp>
      <p:sp>
        <p:nvSpPr>
          <p:cNvPr id="2275" name="Google Shape;2275;p22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IN"/>
              <a:t>Provisioning VM</a:t>
            </a:r>
            <a:endParaRPr/>
          </a:p>
        </p:txBody>
      </p:sp>
      <p:sp>
        <p:nvSpPr>
          <p:cNvPr id="298" name="Google Shape;298;p23"/>
          <p:cNvSpPr txBox="1"/>
          <p:nvPr>
            <p:ph idx="1" type="body"/>
          </p:nvPr>
        </p:nvSpPr>
        <p:spPr>
          <a:xfrm>
            <a:off x="457200" y="1412776"/>
            <a:ext cx="8229600" cy="49685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IN" sz="2400"/>
              <a:t>The steps of provisioning a Virtual Machine are: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 sz="2400"/>
              <a:t>Firstly, you need to </a:t>
            </a:r>
            <a:r>
              <a:rPr lang="en-IN" sz="2400" u="sng"/>
              <a:t>select a server from a pool of available servers along with appropriate OS </a:t>
            </a:r>
            <a:r>
              <a:rPr lang="en-IN" sz="2400"/>
              <a:t>template you need to provision the VM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 sz="2400"/>
              <a:t>Secondly, you need to load the </a:t>
            </a:r>
            <a:r>
              <a:rPr lang="en-IN" sz="2400" u="sng"/>
              <a:t>appropriate software(OS you selected in the previous step, device drivers, middleware</a:t>
            </a:r>
            <a:r>
              <a:rPr lang="en-IN" sz="2400"/>
              <a:t> and the needed applications for the service required).</a:t>
            </a:r>
            <a:endParaRPr/>
          </a:p>
        </p:txBody>
      </p:sp>
      <p:pic>
        <p:nvPicPr>
          <p:cNvPr id="299" name="Google Shape;299;p23"/>
          <p:cNvPicPr preferRelativeResize="0"/>
          <p:nvPr/>
        </p:nvPicPr>
        <p:blipFill rotWithShape="1">
          <a:blip r:embed="rId3">
            <a:alphaModFix/>
          </a:blip>
          <a:srcRect b="10913" l="30341" r="13435" t="58928"/>
          <a:stretch/>
        </p:blipFill>
        <p:spPr>
          <a:xfrm>
            <a:off x="857200" y="4247164"/>
            <a:ext cx="7315200" cy="2206172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2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16-01-2025</a:t>
            </a:r>
            <a:endParaRPr/>
          </a:p>
        </p:txBody>
      </p:sp>
      <p:sp>
        <p:nvSpPr>
          <p:cNvPr id="301" name="Google Shape;301;p2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Prof. Shweta Dhawan Chachra</a:t>
            </a:r>
            <a:endParaRPr/>
          </a:p>
        </p:txBody>
      </p:sp>
      <p:sp>
        <p:nvSpPr>
          <p:cNvPr id="302" name="Google Shape;302;p2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9" name="Shape 2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0" name="Google Shape;2280;p230"/>
          <p:cNvSpPr txBox="1"/>
          <p:nvPr>
            <p:ph type="title"/>
          </p:nvPr>
        </p:nvSpPr>
        <p:spPr>
          <a:xfrm>
            <a:off x="0" y="1419"/>
            <a:ext cx="9144000" cy="9073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1" lang="en-IN" sz="3200"/>
              <a:t>Infrastructure virtualization and cloud computing solutions </a:t>
            </a:r>
            <a:endParaRPr b="1" sz="3200"/>
          </a:p>
        </p:txBody>
      </p:sp>
      <p:sp>
        <p:nvSpPr>
          <p:cNvPr id="2281" name="Google Shape;2281;p230"/>
          <p:cNvSpPr txBox="1"/>
          <p:nvPr>
            <p:ph idx="1" type="body"/>
          </p:nvPr>
        </p:nvSpPr>
        <p:spPr>
          <a:xfrm>
            <a:off x="493204" y="1052736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 sz="2400"/>
              <a:t>A collection of virtualized data centers are turned into a </a:t>
            </a:r>
            <a:r>
              <a:rPr b="1" lang="en-IN" sz="2400"/>
              <a:t>Infrastructure-as-a-Service cloud by VMware vCloud, </a:t>
            </a:r>
            <a:endParaRPr b="1" sz="2400"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 sz="2400"/>
              <a:t>which allows service providers </a:t>
            </a:r>
            <a:r>
              <a:rPr b="1" lang="en-IN" sz="2400"/>
              <a:t>to make available to end users virtual computing environments on demand on a pay-per-use basis.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b="1" lang="en-IN" sz="2400"/>
              <a:t>IAAS</a:t>
            </a:r>
            <a:endParaRPr b="1" sz="2400"/>
          </a:p>
        </p:txBody>
      </p:sp>
      <p:pic>
        <p:nvPicPr>
          <p:cNvPr id="2282" name="Google Shape;2282;p2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35696" y="3717032"/>
            <a:ext cx="5809160" cy="2880320"/>
          </a:xfrm>
          <a:prstGeom prst="rect">
            <a:avLst/>
          </a:prstGeom>
          <a:noFill/>
          <a:ln>
            <a:noFill/>
          </a:ln>
        </p:spPr>
      </p:pic>
      <p:sp>
        <p:nvSpPr>
          <p:cNvPr id="2283" name="Google Shape;2283;p23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16-01-2025</a:t>
            </a:r>
            <a:endParaRPr/>
          </a:p>
        </p:txBody>
      </p:sp>
      <p:sp>
        <p:nvSpPr>
          <p:cNvPr id="2284" name="Google Shape;2284;p23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Prof. Shweta Dhawan Chachra</a:t>
            </a:r>
            <a:endParaRPr/>
          </a:p>
        </p:txBody>
      </p:sp>
      <p:sp>
        <p:nvSpPr>
          <p:cNvPr id="2285" name="Google Shape;2285;p23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9" name="Shape 2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0" name="Google Shape;2290;p231"/>
          <p:cNvSpPr txBox="1"/>
          <p:nvPr>
            <p:ph type="title"/>
          </p:nvPr>
        </p:nvSpPr>
        <p:spPr>
          <a:xfrm>
            <a:off x="0" y="1419"/>
            <a:ext cx="9144000" cy="9073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1" lang="en-IN" sz="3200"/>
              <a:t>Infrastructure virtualization and cloud computing solutions </a:t>
            </a:r>
            <a:endParaRPr b="1" sz="3200"/>
          </a:p>
        </p:txBody>
      </p:sp>
      <p:sp>
        <p:nvSpPr>
          <p:cNvPr id="2291" name="Google Shape;2291;p231"/>
          <p:cNvSpPr txBox="1"/>
          <p:nvPr>
            <p:ph idx="1" type="body"/>
          </p:nvPr>
        </p:nvSpPr>
        <p:spPr>
          <a:xfrm>
            <a:off x="493204" y="1052736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b="1" lang="en-IN" sz="2400"/>
              <a:t>A Web portal provides access to the provisioning services of vCloud, </a:t>
            </a:r>
            <a:r>
              <a:rPr lang="en-IN" sz="2400"/>
              <a:t>and end users </a:t>
            </a:r>
            <a:r>
              <a:rPr b="1" lang="en-IN" sz="2400"/>
              <a:t>can self provision virtual machines by choosing from available templates and setting up virtual networks</a:t>
            </a:r>
            <a:r>
              <a:rPr lang="en-IN" sz="2400"/>
              <a:t> among virtual instances.</a:t>
            </a:r>
            <a:endParaRPr sz="2400"/>
          </a:p>
        </p:txBody>
      </p:sp>
      <p:pic>
        <p:nvPicPr>
          <p:cNvPr id="2292" name="Google Shape;2292;p2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35696" y="3717032"/>
            <a:ext cx="5809160" cy="2880320"/>
          </a:xfrm>
          <a:prstGeom prst="rect">
            <a:avLst/>
          </a:prstGeom>
          <a:noFill/>
          <a:ln>
            <a:noFill/>
          </a:ln>
        </p:spPr>
      </p:pic>
      <p:sp>
        <p:nvSpPr>
          <p:cNvPr id="2293" name="Google Shape;2293;p23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16-01-2025</a:t>
            </a:r>
            <a:endParaRPr/>
          </a:p>
        </p:txBody>
      </p:sp>
      <p:sp>
        <p:nvSpPr>
          <p:cNvPr id="2294" name="Google Shape;2294;p23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Prof. Shweta Dhawan Chachra</a:t>
            </a:r>
            <a:endParaRPr/>
          </a:p>
        </p:txBody>
      </p:sp>
      <p:sp>
        <p:nvSpPr>
          <p:cNvPr id="2295" name="Google Shape;2295;p23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9" name="Shape 2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0" name="Google Shape;2300;p232"/>
          <p:cNvSpPr txBox="1"/>
          <p:nvPr>
            <p:ph type="title"/>
          </p:nvPr>
        </p:nvSpPr>
        <p:spPr>
          <a:xfrm>
            <a:off x="0" y="1419"/>
            <a:ext cx="9144000" cy="9073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1" lang="en-IN" sz="3200"/>
              <a:t>Infrastructure virtualization and cloud computing solutions </a:t>
            </a:r>
            <a:endParaRPr b="1" sz="3200"/>
          </a:p>
        </p:txBody>
      </p:sp>
      <p:sp>
        <p:nvSpPr>
          <p:cNvPr id="2301" name="Google Shape;2301;p232"/>
          <p:cNvSpPr txBox="1"/>
          <p:nvPr>
            <p:ph idx="1" type="body"/>
          </p:nvPr>
        </p:nvSpPr>
        <p:spPr>
          <a:xfrm>
            <a:off x="493204" y="764704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 sz="2400"/>
              <a:t>VMware also provides a solution for </a:t>
            </a:r>
            <a:r>
              <a:rPr b="1" lang="en-IN" sz="2400"/>
              <a:t>application development in the cloud with VMware vFabric, </a:t>
            </a:r>
            <a:endParaRPr b="1" sz="2400"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 sz="2400"/>
              <a:t>vFabric is a set of components that facilitate the </a:t>
            </a:r>
            <a:r>
              <a:rPr b="1" lang="en-IN" sz="2400"/>
              <a:t>development of scalable Web applications </a:t>
            </a:r>
            <a:r>
              <a:rPr lang="en-IN" sz="2400"/>
              <a:t>on top of a virtualized infrastructure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b="1" lang="en-IN" sz="2400"/>
              <a:t>PAAS</a:t>
            </a:r>
            <a:endParaRPr sz="2400"/>
          </a:p>
        </p:txBody>
      </p:sp>
      <p:pic>
        <p:nvPicPr>
          <p:cNvPr id="2302" name="Google Shape;2302;p2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35696" y="3861048"/>
            <a:ext cx="5809160" cy="2880320"/>
          </a:xfrm>
          <a:prstGeom prst="rect">
            <a:avLst/>
          </a:prstGeom>
          <a:noFill/>
          <a:ln>
            <a:noFill/>
          </a:ln>
        </p:spPr>
      </p:pic>
      <p:sp>
        <p:nvSpPr>
          <p:cNvPr id="2303" name="Google Shape;2303;p23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16-01-2025</a:t>
            </a:r>
            <a:endParaRPr/>
          </a:p>
        </p:txBody>
      </p:sp>
      <p:sp>
        <p:nvSpPr>
          <p:cNvPr id="2304" name="Google Shape;2304;p23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Prof. Shweta Dhawan Chachra</a:t>
            </a:r>
            <a:endParaRPr/>
          </a:p>
        </p:txBody>
      </p:sp>
      <p:sp>
        <p:nvSpPr>
          <p:cNvPr id="2305" name="Google Shape;2305;p23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9" name="Shape 2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0" name="Google Shape;2310;p233"/>
          <p:cNvSpPr txBox="1"/>
          <p:nvPr>
            <p:ph type="title"/>
          </p:nvPr>
        </p:nvSpPr>
        <p:spPr>
          <a:xfrm>
            <a:off x="0" y="1419"/>
            <a:ext cx="9144000" cy="9073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1" lang="en-IN" sz="3200"/>
              <a:t>Infrastructure virtualization and cloud computing solutions </a:t>
            </a:r>
            <a:endParaRPr b="1" sz="3200"/>
          </a:p>
        </p:txBody>
      </p:sp>
      <p:sp>
        <p:nvSpPr>
          <p:cNvPr id="2311" name="Google Shape;2311;p233"/>
          <p:cNvSpPr txBox="1"/>
          <p:nvPr>
            <p:ph idx="1" type="body"/>
          </p:nvPr>
        </p:nvSpPr>
        <p:spPr>
          <a:xfrm>
            <a:off x="493204" y="764704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 sz="2400"/>
              <a:t>vFabric is a collection of components for application monitoring, scalable data management, and scalable execution and </a:t>
            </a:r>
            <a:r>
              <a:rPr b="1" lang="en-IN" sz="2400"/>
              <a:t>provisioning of Java Web applications</a:t>
            </a:r>
            <a:endParaRPr b="1" sz="2400"/>
          </a:p>
        </p:txBody>
      </p:sp>
      <p:pic>
        <p:nvPicPr>
          <p:cNvPr id="2312" name="Google Shape;2312;p2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35696" y="3861048"/>
            <a:ext cx="5809160" cy="2880320"/>
          </a:xfrm>
          <a:prstGeom prst="rect">
            <a:avLst/>
          </a:prstGeom>
          <a:noFill/>
          <a:ln>
            <a:noFill/>
          </a:ln>
        </p:spPr>
      </p:pic>
      <p:sp>
        <p:nvSpPr>
          <p:cNvPr id="2313" name="Google Shape;2313;p23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16-01-2025</a:t>
            </a:r>
            <a:endParaRPr/>
          </a:p>
        </p:txBody>
      </p:sp>
      <p:sp>
        <p:nvSpPr>
          <p:cNvPr id="2314" name="Google Shape;2314;p23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Prof. Shweta Dhawan Chachra</a:t>
            </a:r>
            <a:endParaRPr/>
          </a:p>
        </p:txBody>
      </p:sp>
      <p:sp>
        <p:nvSpPr>
          <p:cNvPr id="2315" name="Google Shape;2315;p23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9" name="Shape 2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0" name="Google Shape;2320;p234"/>
          <p:cNvSpPr txBox="1"/>
          <p:nvPr>
            <p:ph type="title"/>
          </p:nvPr>
        </p:nvSpPr>
        <p:spPr>
          <a:xfrm>
            <a:off x="0" y="1419"/>
            <a:ext cx="9144000" cy="9073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1" lang="en-IN" sz="3200"/>
              <a:t>Infrastructure virtualization and cloud computing solutions </a:t>
            </a:r>
            <a:endParaRPr b="1" sz="3200"/>
          </a:p>
        </p:txBody>
      </p:sp>
      <p:sp>
        <p:nvSpPr>
          <p:cNvPr id="2321" name="Google Shape;2321;p234"/>
          <p:cNvSpPr txBox="1"/>
          <p:nvPr>
            <p:ph idx="1" type="body"/>
          </p:nvPr>
        </p:nvSpPr>
        <p:spPr>
          <a:xfrm>
            <a:off x="493204" y="1052736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 sz="2400"/>
              <a:t>Finally, at the top of the cloud computing stack, VMware provides Zimbra, </a:t>
            </a:r>
            <a:r>
              <a:rPr b="1" lang="en-IN" sz="2400"/>
              <a:t>a solution for office automation, messaging, and collaboration that is completely hosted in the cloud </a:t>
            </a:r>
            <a:r>
              <a:rPr lang="en-IN" sz="2400"/>
              <a:t>and accessible from anywhere. </a:t>
            </a:r>
            <a:endParaRPr sz="2400"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 sz="2400"/>
              <a:t>SaaS</a:t>
            </a:r>
            <a:endParaRPr sz="2400"/>
          </a:p>
        </p:txBody>
      </p:sp>
      <p:pic>
        <p:nvPicPr>
          <p:cNvPr id="2322" name="Google Shape;2322;p2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35696" y="3717032"/>
            <a:ext cx="5809160" cy="2880320"/>
          </a:xfrm>
          <a:prstGeom prst="rect">
            <a:avLst/>
          </a:prstGeom>
          <a:noFill/>
          <a:ln>
            <a:noFill/>
          </a:ln>
        </p:spPr>
      </p:pic>
      <p:sp>
        <p:nvSpPr>
          <p:cNvPr id="2323" name="Google Shape;2323;p23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16-01-2025</a:t>
            </a:r>
            <a:endParaRPr/>
          </a:p>
        </p:txBody>
      </p:sp>
      <p:sp>
        <p:nvSpPr>
          <p:cNvPr id="2324" name="Google Shape;2324;p23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Prof. Shweta Dhawan Chachra</a:t>
            </a:r>
            <a:endParaRPr/>
          </a:p>
        </p:txBody>
      </p:sp>
      <p:sp>
        <p:nvSpPr>
          <p:cNvPr id="2325" name="Google Shape;2325;p23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9" name="Shape 2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0" name="Google Shape;2330;p235"/>
          <p:cNvSpPr txBox="1"/>
          <p:nvPr>
            <p:ph type="title"/>
          </p:nvPr>
        </p:nvSpPr>
        <p:spPr>
          <a:xfrm>
            <a:off x="0" y="1419"/>
            <a:ext cx="9144000" cy="9073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1" lang="en-IN" sz="3200"/>
              <a:t>Infrastructure virtualization and cloud computing solutions </a:t>
            </a:r>
            <a:endParaRPr b="1" sz="3200"/>
          </a:p>
        </p:txBody>
      </p:sp>
      <p:sp>
        <p:nvSpPr>
          <p:cNvPr id="2331" name="Google Shape;2331;p235"/>
          <p:cNvSpPr txBox="1"/>
          <p:nvPr>
            <p:ph idx="1" type="body"/>
          </p:nvPr>
        </p:nvSpPr>
        <p:spPr>
          <a:xfrm>
            <a:off x="493204" y="1052736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 sz="2400"/>
              <a:t>Zimbra</a:t>
            </a:r>
            <a:r>
              <a:rPr b="1" lang="en-IN" sz="2400"/>
              <a:t> is an SaaS solution that integrates various features into a single software platform providing email and collaboration management.</a:t>
            </a:r>
            <a:endParaRPr b="1" sz="2400"/>
          </a:p>
        </p:txBody>
      </p:sp>
      <p:pic>
        <p:nvPicPr>
          <p:cNvPr id="2332" name="Google Shape;2332;p2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7504" y="2209529"/>
            <a:ext cx="8858969" cy="4392488"/>
          </a:xfrm>
          <a:prstGeom prst="rect">
            <a:avLst/>
          </a:prstGeom>
          <a:noFill/>
          <a:ln>
            <a:noFill/>
          </a:ln>
        </p:spPr>
      </p:pic>
      <p:sp>
        <p:nvSpPr>
          <p:cNvPr id="2333" name="Google Shape;2333;p23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16-01-2025</a:t>
            </a:r>
            <a:endParaRPr/>
          </a:p>
        </p:txBody>
      </p:sp>
      <p:sp>
        <p:nvSpPr>
          <p:cNvPr id="2334" name="Google Shape;2334;p23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Prof. Shweta Dhawan Chachra</a:t>
            </a:r>
            <a:endParaRPr/>
          </a:p>
        </p:txBody>
      </p:sp>
      <p:sp>
        <p:nvSpPr>
          <p:cNvPr id="2335" name="Google Shape;2335;p23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9" name="Shape 2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0" name="Google Shape;2340;p23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IN"/>
              <a:t>The cloud reference model</a:t>
            </a:r>
            <a:endParaRPr/>
          </a:p>
        </p:txBody>
      </p:sp>
      <p:sp>
        <p:nvSpPr>
          <p:cNvPr id="2341" name="Google Shape;2341;p236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 sz="2400"/>
              <a:t>Cloud computing </a:t>
            </a:r>
            <a:r>
              <a:rPr b="1" lang="en-IN" sz="2400"/>
              <a:t>supports any IT service that can be consumed as a utility and delivered through a network</a:t>
            </a:r>
            <a:r>
              <a:rPr lang="en-IN" sz="2400"/>
              <a:t>, most likely the Internet. </a:t>
            </a:r>
            <a:endParaRPr sz="2400"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 sz="2400"/>
              <a:t>Such characterization </a:t>
            </a:r>
            <a:r>
              <a:rPr b="1" lang="en-IN" sz="2400"/>
              <a:t>includes quite different aspects: infrastructure, development platforms, application and services.</a:t>
            </a:r>
            <a:endParaRPr b="1" sz="2400"/>
          </a:p>
        </p:txBody>
      </p:sp>
      <p:sp>
        <p:nvSpPr>
          <p:cNvPr id="2342" name="Google Shape;2342;p23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16-01-2025</a:t>
            </a:r>
            <a:endParaRPr/>
          </a:p>
        </p:txBody>
      </p:sp>
      <p:sp>
        <p:nvSpPr>
          <p:cNvPr id="2343" name="Google Shape;2343;p23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Prof. Shweta Dhawan Chachra</a:t>
            </a:r>
            <a:endParaRPr/>
          </a:p>
        </p:txBody>
      </p:sp>
      <p:sp>
        <p:nvSpPr>
          <p:cNvPr id="2344" name="Google Shape;2344;p23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8" name="Shape 2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9" name="Google Shape;2349;p237"/>
          <p:cNvSpPr txBox="1"/>
          <p:nvPr>
            <p:ph type="title"/>
          </p:nvPr>
        </p:nvSpPr>
        <p:spPr>
          <a:xfrm>
            <a:off x="539552" y="-609"/>
            <a:ext cx="8229600" cy="49006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b="1" lang="en-IN"/>
              <a:t>Architecture</a:t>
            </a:r>
            <a:endParaRPr b="1"/>
          </a:p>
        </p:txBody>
      </p:sp>
      <p:sp>
        <p:nvSpPr>
          <p:cNvPr id="2350" name="Google Shape;2350;p237"/>
          <p:cNvSpPr txBox="1"/>
          <p:nvPr>
            <p:ph idx="1" type="body"/>
          </p:nvPr>
        </p:nvSpPr>
        <p:spPr>
          <a:xfrm>
            <a:off x="457200" y="620688"/>
            <a:ext cx="8229600" cy="55054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 sz="2400"/>
              <a:t>It is possible</a:t>
            </a:r>
            <a:r>
              <a:rPr b="1" lang="en-IN" sz="2400"/>
              <a:t> to organize all the concrete realizations of cloud computing into a layered view</a:t>
            </a:r>
            <a:r>
              <a:rPr lang="en-IN" sz="2400"/>
              <a:t> covering the entire stack from hardware appliances to software systems. </a:t>
            </a:r>
            <a:endParaRPr b="1" sz="2400"/>
          </a:p>
        </p:txBody>
      </p:sp>
      <p:pic>
        <p:nvPicPr>
          <p:cNvPr id="2351" name="Google Shape;2351;p2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9552" y="2060848"/>
            <a:ext cx="8006938" cy="4587230"/>
          </a:xfrm>
          <a:prstGeom prst="rect">
            <a:avLst/>
          </a:prstGeom>
          <a:noFill/>
          <a:ln>
            <a:noFill/>
          </a:ln>
        </p:spPr>
      </p:pic>
      <p:sp>
        <p:nvSpPr>
          <p:cNvPr id="2352" name="Google Shape;2352;p23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16-01-2025</a:t>
            </a:r>
            <a:endParaRPr/>
          </a:p>
        </p:txBody>
      </p:sp>
      <p:sp>
        <p:nvSpPr>
          <p:cNvPr id="2353" name="Google Shape;2353;p23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Prof. Shweta Dhawan Chachra</a:t>
            </a:r>
            <a:endParaRPr/>
          </a:p>
        </p:txBody>
      </p:sp>
      <p:sp>
        <p:nvSpPr>
          <p:cNvPr id="2354" name="Google Shape;2354;p23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8" name="Shape 2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9" name="Google Shape;2359;p238"/>
          <p:cNvSpPr txBox="1"/>
          <p:nvPr>
            <p:ph type="title"/>
          </p:nvPr>
        </p:nvSpPr>
        <p:spPr>
          <a:xfrm>
            <a:off x="539552" y="-609"/>
            <a:ext cx="8229600" cy="49006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IN"/>
              <a:t>The cloud reference model</a:t>
            </a:r>
            <a:endParaRPr b="1"/>
          </a:p>
        </p:txBody>
      </p:sp>
      <p:sp>
        <p:nvSpPr>
          <p:cNvPr id="2360" name="Google Shape;2360;p238"/>
          <p:cNvSpPr txBox="1"/>
          <p:nvPr>
            <p:ph idx="1" type="body"/>
          </p:nvPr>
        </p:nvSpPr>
        <p:spPr>
          <a:xfrm>
            <a:off x="428221" y="476672"/>
            <a:ext cx="8229600" cy="55054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b="1" lang="en-IN" sz="2400"/>
              <a:t>Cloud resources -</a:t>
            </a:r>
            <a:r>
              <a:rPr lang="en-IN" sz="2400"/>
              <a:t>are harnessed to offer “computing horsepower” required for providing services. </a:t>
            </a:r>
            <a:endParaRPr sz="2400"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 sz="2400"/>
              <a:t>Often, </a:t>
            </a:r>
            <a:r>
              <a:rPr b="1" lang="en-IN" sz="2400"/>
              <a:t>this layer is implemented using a datacenter in which hundreds and thousands of nodes are stacked together.</a:t>
            </a:r>
            <a:endParaRPr b="1" sz="2400"/>
          </a:p>
        </p:txBody>
      </p:sp>
      <p:pic>
        <p:nvPicPr>
          <p:cNvPr id="2361" name="Google Shape;2361;p2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9552" y="2060848"/>
            <a:ext cx="8006938" cy="4587230"/>
          </a:xfrm>
          <a:prstGeom prst="rect">
            <a:avLst/>
          </a:prstGeom>
          <a:noFill/>
          <a:ln>
            <a:noFill/>
          </a:ln>
        </p:spPr>
      </p:pic>
      <p:sp>
        <p:nvSpPr>
          <p:cNvPr id="2362" name="Google Shape;2362;p23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16-01-2025</a:t>
            </a:r>
            <a:endParaRPr/>
          </a:p>
        </p:txBody>
      </p:sp>
      <p:sp>
        <p:nvSpPr>
          <p:cNvPr id="2363" name="Google Shape;2363;p23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Prof. Shweta Dhawan Chachra</a:t>
            </a:r>
            <a:endParaRPr/>
          </a:p>
        </p:txBody>
      </p:sp>
      <p:sp>
        <p:nvSpPr>
          <p:cNvPr id="2364" name="Google Shape;2364;p23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8" name="Shape 2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9" name="Google Shape;2369;p239"/>
          <p:cNvSpPr txBox="1"/>
          <p:nvPr>
            <p:ph type="title"/>
          </p:nvPr>
        </p:nvSpPr>
        <p:spPr>
          <a:xfrm>
            <a:off x="539552" y="-609"/>
            <a:ext cx="8229600" cy="49006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IN"/>
              <a:t>The cloud reference model</a:t>
            </a:r>
            <a:endParaRPr b="1"/>
          </a:p>
        </p:txBody>
      </p:sp>
      <p:sp>
        <p:nvSpPr>
          <p:cNvPr id="2370" name="Google Shape;2370;p239"/>
          <p:cNvSpPr txBox="1"/>
          <p:nvPr>
            <p:ph idx="1" type="body"/>
          </p:nvPr>
        </p:nvSpPr>
        <p:spPr>
          <a:xfrm>
            <a:off x="428221" y="332656"/>
            <a:ext cx="8229600" cy="55054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 sz="2400"/>
              <a:t>Cloud infrastructure </a:t>
            </a:r>
            <a:r>
              <a:rPr b="1" lang="en-IN" sz="2400"/>
              <a:t>can be heterogeneous in nature </a:t>
            </a:r>
            <a:r>
              <a:rPr lang="en-IN" sz="2400"/>
              <a:t>because a variety of resources, such as clusters and even networked PCs, can be used to build it. </a:t>
            </a:r>
            <a:endParaRPr sz="2400"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 sz="2400"/>
              <a:t>Moreover, database systems and other storage services can also be part of the infrastructure</a:t>
            </a:r>
            <a:endParaRPr b="1" sz="2400"/>
          </a:p>
        </p:txBody>
      </p:sp>
      <p:pic>
        <p:nvPicPr>
          <p:cNvPr id="2371" name="Google Shape;2371;p2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3568" y="2348880"/>
            <a:ext cx="7862922" cy="4504722"/>
          </a:xfrm>
          <a:prstGeom prst="rect">
            <a:avLst/>
          </a:prstGeom>
          <a:noFill/>
          <a:ln>
            <a:noFill/>
          </a:ln>
        </p:spPr>
      </p:pic>
      <p:sp>
        <p:nvSpPr>
          <p:cNvPr id="2372" name="Google Shape;2372;p23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16-01-2025</a:t>
            </a:r>
            <a:endParaRPr/>
          </a:p>
        </p:txBody>
      </p:sp>
      <p:sp>
        <p:nvSpPr>
          <p:cNvPr id="2373" name="Google Shape;2373;p23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Prof. Shweta Dhawan Chachra</a:t>
            </a:r>
            <a:endParaRPr/>
          </a:p>
        </p:txBody>
      </p:sp>
      <p:sp>
        <p:nvSpPr>
          <p:cNvPr id="2374" name="Google Shape;2374;p23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2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IN" sz="2800"/>
              <a:t>Eg-Selecting a server in Microsoft Azure</a:t>
            </a:r>
            <a:endParaRPr sz="2800"/>
          </a:p>
        </p:txBody>
      </p:sp>
      <p:sp>
        <p:nvSpPr>
          <p:cNvPr id="308" name="Google Shape;308;p2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397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sp>
        <p:nvSpPr>
          <p:cNvPr id="309" name="Google Shape;309;p2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16-01-2025</a:t>
            </a:r>
            <a:endParaRPr/>
          </a:p>
        </p:txBody>
      </p:sp>
      <p:sp>
        <p:nvSpPr>
          <p:cNvPr id="310" name="Google Shape;310;p2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Prof. Shweta Dhawan Chachra</a:t>
            </a:r>
            <a:endParaRPr/>
          </a:p>
        </p:txBody>
      </p:sp>
      <p:sp>
        <p:nvSpPr>
          <p:cNvPr id="311" name="Google Shape;311;p2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312" name="Google Shape;312;p24"/>
          <p:cNvPicPr preferRelativeResize="0"/>
          <p:nvPr/>
        </p:nvPicPr>
        <p:blipFill rotWithShape="1">
          <a:blip r:embed="rId3">
            <a:alphaModFix/>
          </a:blip>
          <a:srcRect b="6817" l="0" r="32935" t="12570"/>
          <a:stretch/>
        </p:blipFill>
        <p:spPr>
          <a:xfrm>
            <a:off x="467544" y="1556792"/>
            <a:ext cx="8208912" cy="4608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8" name="Shape 2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9" name="Google Shape;2379;p240"/>
          <p:cNvSpPr txBox="1"/>
          <p:nvPr>
            <p:ph type="title"/>
          </p:nvPr>
        </p:nvSpPr>
        <p:spPr>
          <a:xfrm>
            <a:off x="539552" y="-609"/>
            <a:ext cx="8229600" cy="49006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IN"/>
              <a:t>The cloud reference model</a:t>
            </a:r>
            <a:endParaRPr b="1"/>
          </a:p>
        </p:txBody>
      </p:sp>
      <p:sp>
        <p:nvSpPr>
          <p:cNvPr id="2380" name="Google Shape;2380;p240"/>
          <p:cNvSpPr txBox="1"/>
          <p:nvPr>
            <p:ph idx="1" type="body"/>
          </p:nvPr>
        </p:nvSpPr>
        <p:spPr>
          <a:xfrm>
            <a:off x="428221" y="476672"/>
            <a:ext cx="8229600" cy="53614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 sz="2400"/>
              <a:t>The physical infrastructure is managed by </a:t>
            </a:r>
            <a:r>
              <a:rPr b="1" lang="en-IN" sz="2400"/>
              <a:t>the core middleware, </a:t>
            </a:r>
            <a:endParaRPr b="1" sz="2400"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 sz="2400"/>
              <a:t>The objectives of which are to provide an appropriate runtime environment for applications and </a:t>
            </a:r>
            <a:r>
              <a:rPr b="1" lang="en-IN" sz="2400"/>
              <a:t>to best utilize resources</a:t>
            </a:r>
            <a:endParaRPr b="1" sz="2400"/>
          </a:p>
        </p:txBody>
      </p:sp>
      <p:pic>
        <p:nvPicPr>
          <p:cNvPr id="2381" name="Google Shape;2381;p2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3568" y="2348880"/>
            <a:ext cx="7862922" cy="4504722"/>
          </a:xfrm>
          <a:prstGeom prst="rect">
            <a:avLst/>
          </a:prstGeom>
          <a:noFill/>
          <a:ln>
            <a:noFill/>
          </a:ln>
        </p:spPr>
      </p:pic>
      <p:sp>
        <p:nvSpPr>
          <p:cNvPr id="2382" name="Google Shape;2382;p24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16-01-2025</a:t>
            </a:r>
            <a:endParaRPr/>
          </a:p>
        </p:txBody>
      </p:sp>
      <p:sp>
        <p:nvSpPr>
          <p:cNvPr id="2383" name="Google Shape;2383;p24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Prof. Shweta Dhawan Chachra</a:t>
            </a:r>
            <a:endParaRPr/>
          </a:p>
        </p:txBody>
      </p:sp>
      <p:sp>
        <p:nvSpPr>
          <p:cNvPr id="2384" name="Google Shape;2384;p24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8" name="Shape 2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9" name="Google Shape;2389;p241"/>
          <p:cNvSpPr txBox="1"/>
          <p:nvPr>
            <p:ph type="title"/>
          </p:nvPr>
        </p:nvSpPr>
        <p:spPr>
          <a:xfrm>
            <a:off x="539552" y="-609"/>
            <a:ext cx="8229600" cy="49006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IN"/>
              <a:t>The cloud reference model</a:t>
            </a:r>
            <a:endParaRPr b="1"/>
          </a:p>
        </p:txBody>
      </p:sp>
      <p:sp>
        <p:nvSpPr>
          <p:cNvPr id="2390" name="Google Shape;2390;p241"/>
          <p:cNvSpPr txBox="1"/>
          <p:nvPr>
            <p:ph idx="1" type="body"/>
          </p:nvPr>
        </p:nvSpPr>
        <p:spPr>
          <a:xfrm>
            <a:off x="428221" y="332656"/>
            <a:ext cx="8229600" cy="55054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 sz="2400"/>
              <a:t>Core Middleware-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 sz="2400"/>
              <a:t>At the bottom of the stack, virtualization technologies are used to guarantee runtime environment customization, </a:t>
            </a:r>
            <a:r>
              <a:rPr b="1" lang="en-IN" sz="2400"/>
              <a:t>application isolation, sandboxing, and quality of service</a:t>
            </a:r>
            <a:r>
              <a:rPr lang="en-IN" sz="2400"/>
              <a:t>. </a:t>
            </a:r>
            <a:endParaRPr sz="2400"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b="1" lang="en-IN" sz="2400"/>
              <a:t>Hypervisors</a:t>
            </a:r>
            <a:r>
              <a:rPr lang="en-IN" sz="2400"/>
              <a:t> manage the pool of resources and expose the distributed infrastructure as a collection of virtual machines.</a:t>
            </a:r>
            <a:endParaRPr b="1" sz="2400"/>
          </a:p>
        </p:txBody>
      </p:sp>
      <p:pic>
        <p:nvPicPr>
          <p:cNvPr id="2391" name="Google Shape;2391;p2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3568" y="2852936"/>
            <a:ext cx="7862922" cy="4000666"/>
          </a:xfrm>
          <a:prstGeom prst="rect">
            <a:avLst/>
          </a:prstGeom>
          <a:noFill/>
          <a:ln>
            <a:noFill/>
          </a:ln>
        </p:spPr>
      </p:pic>
      <p:sp>
        <p:nvSpPr>
          <p:cNvPr id="2392" name="Google Shape;2392;p24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16-01-2025</a:t>
            </a:r>
            <a:endParaRPr/>
          </a:p>
        </p:txBody>
      </p:sp>
      <p:sp>
        <p:nvSpPr>
          <p:cNvPr id="2393" name="Google Shape;2393;p24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Prof. Shweta Dhawan Chachra</a:t>
            </a:r>
            <a:endParaRPr/>
          </a:p>
        </p:txBody>
      </p:sp>
      <p:sp>
        <p:nvSpPr>
          <p:cNvPr id="2394" name="Google Shape;2394;p24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8" name="Shape 2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9" name="Google Shape;2399;p242"/>
          <p:cNvSpPr txBox="1"/>
          <p:nvPr>
            <p:ph type="title"/>
          </p:nvPr>
        </p:nvSpPr>
        <p:spPr>
          <a:xfrm>
            <a:off x="539552" y="-609"/>
            <a:ext cx="8229600" cy="49006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IN"/>
              <a:t>The cloud reference model</a:t>
            </a:r>
            <a:endParaRPr b="1"/>
          </a:p>
        </p:txBody>
      </p:sp>
      <p:sp>
        <p:nvSpPr>
          <p:cNvPr id="2400" name="Google Shape;2400;p242"/>
          <p:cNvSpPr txBox="1"/>
          <p:nvPr>
            <p:ph idx="1" type="body"/>
          </p:nvPr>
        </p:nvSpPr>
        <p:spPr>
          <a:xfrm>
            <a:off x="428221" y="332656"/>
            <a:ext cx="8229600" cy="55054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 sz="2400"/>
              <a:t>The combination of cloud hosting platforms and resources is generally classified as a Infrastructure-as-a-Service (IaaS) solution. </a:t>
            </a:r>
            <a:endParaRPr sz="2400"/>
          </a:p>
        </p:txBody>
      </p:sp>
      <p:pic>
        <p:nvPicPr>
          <p:cNvPr id="2401" name="Google Shape;2401;p2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3568" y="2348880"/>
            <a:ext cx="7862922" cy="4504722"/>
          </a:xfrm>
          <a:prstGeom prst="rect">
            <a:avLst/>
          </a:prstGeom>
          <a:noFill/>
          <a:ln>
            <a:noFill/>
          </a:ln>
        </p:spPr>
      </p:pic>
      <p:sp>
        <p:nvSpPr>
          <p:cNvPr id="2402" name="Google Shape;2402;p24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16-01-2025</a:t>
            </a:r>
            <a:endParaRPr/>
          </a:p>
        </p:txBody>
      </p:sp>
      <p:sp>
        <p:nvSpPr>
          <p:cNvPr id="2403" name="Google Shape;2403;p24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Prof. Shweta Dhawan Chachra</a:t>
            </a:r>
            <a:endParaRPr/>
          </a:p>
        </p:txBody>
      </p:sp>
      <p:sp>
        <p:nvSpPr>
          <p:cNvPr id="2404" name="Google Shape;2404;p24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8" name="Shape 2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9" name="Google Shape;2409;p243"/>
          <p:cNvSpPr txBox="1"/>
          <p:nvPr>
            <p:ph type="title"/>
          </p:nvPr>
        </p:nvSpPr>
        <p:spPr>
          <a:xfrm>
            <a:off x="539552" y="-609"/>
            <a:ext cx="8229600" cy="49006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IN"/>
              <a:t>The cloud reference model</a:t>
            </a:r>
            <a:endParaRPr b="1"/>
          </a:p>
        </p:txBody>
      </p:sp>
      <p:sp>
        <p:nvSpPr>
          <p:cNvPr id="2410" name="Google Shape;2410;p243"/>
          <p:cNvSpPr txBox="1"/>
          <p:nvPr>
            <p:ph idx="1" type="body"/>
          </p:nvPr>
        </p:nvSpPr>
        <p:spPr>
          <a:xfrm>
            <a:off x="428221" y="332656"/>
            <a:ext cx="8229600" cy="55054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 sz="2400"/>
              <a:t>We can organize the different examples of IaaS into two categories: </a:t>
            </a:r>
            <a:endParaRPr sz="2400"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b="1" lang="en-IN" sz="2400"/>
              <a:t>Some of them provide both the management layer and the physical infrastructure</a:t>
            </a:r>
            <a:r>
              <a:rPr lang="en-IN" sz="2400"/>
              <a:t>; </a:t>
            </a:r>
            <a:endParaRPr sz="2400"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b="1" lang="en-IN" sz="2400"/>
              <a:t>others provide only the management layer (IaaS (M)). </a:t>
            </a:r>
            <a:endParaRPr b="1" sz="2400"/>
          </a:p>
        </p:txBody>
      </p:sp>
      <p:pic>
        <p:nvPicPr>
          <p:cNvPr id="2411" name="Google Shape;2411;p2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3568" y="2348880"/>
            <a:ext cx="7862922" cy="4504722"/>
          </a:xfrm>
          <a:prstGeom prst="rect">
            <a:avLst/>
          </a:prstGeom>
          <a:noFill/>
          <a:ln>
            <a:noFill/>
          </a:ln>
        </p:spPr>
      </p:pic>
      <p:sp>
        <p:nvSpPr>
          <p:cNvPr id="2412" name="Google Shape;2412;p24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16-01-2025</a:t>
            </a:r>
            <a:endParaRPr/>
          </a:p>
        </p:txBody>
      </p:sp>
      <p:sp>
        <p:nvSpPr>
          <p:cNvPr id="2413" name="Google Shape;2413;p24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Prof. Shweta Dhawan Chachra</a:t>
            </a:r>
            <a:endParaRPr/>
          </a:p>
        </p:txBody>
      </p:sp>
      <p:sp>
        <p:nvSpPr>
          <p:cNvPr id="2414" name="Google Shape;2414;p24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8" name="Shape 2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9" name="Google Shape;2419;p244"/>
          <p:cNvSpPr txBox="1"/>
          <p:nvPr>
            <p:ph type="title"/>
          </p:nvPr>
        </p:nvSpPr>
        <p:spPr>
          <a:xfrm>
            <a:off x="539552" y="-609"/>
            <a:ext cx="8229600" cy="49006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IN"/>
              <a:t>The cloud reference model</a:t>
            </a:r>
            <a:endParaRPr b="1"/>
          </a:p>
        </p:txBody>
      </p:sp>
      <p:sp>
        <p:nvSpPr>
          <p:cNvPr id="2420" name="Google Shape;2420;p244"/>
          <p:cNvSpPr txBox="1"/>
          <p:nvPr>
            <p:ph idx="1" type="body"/>
          </p:nvPr>
        </p:nvSpPr>
        <p:spPr>
          <a:xfrm>
            <a:off x="428221" y="620688"/>
            <a:ext cx="8229600" cy="5217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 sz="2400"/>
              <a:t>In this second case, the management layer is often integrated with other IaaS solutions that provide physical infrastructure and adds value to them.</a:t>
            </a:r>
            <a:endParaRPr b="1" sz="2400"/>
          </a:p>
        </p:txBody>
      </p:sp>
      <p:pic>
        <p:nvPicPr>
          <p:cNvPr id="2421" name="Google Shape;2421;p2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3568" y="2348880"/>
            <a:ext cx="7862922" cy="4504722"/>
          </a:xfrm>
          <a:prstGeom prst="rect">
            <a:avLst/>
          </a:prstGeom>
          <a:noFill/>
          <a:ln>
            <a:noFill/>
          </a:ln>
        </p:spPr>
      </p:pic>
      <p:sp>
        <p:nvSpPr>
          <p:cNvPr id="2422" name="Google Shape;2422;p24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16-01-2025</a:t>
            </a:r>
            <a:endParaRPr/>
          </a:p>
        </p:txBody>
      </p:sp>
      <p:sp>
        <p:nvSpPr>
          <p:cNvPr id="2423" name="Google Shape;2423;p24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Prof. Shweta Dhawan Chachra</a:t>
            </a:r>
            <a:endParaRPr/>
          </a:p>
        </p:txBody>
      </p:sp>
      <p:sp>
        <p:nvSpPr>
          <p:cNvPr id="2424" name="Google Shape;2424;p24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8" name="Shape 2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9" name="Google Shape;2429;p245"/>
          <p:cNvSpPr txBox="1"/>
          <p:nvPr>
            <p:ph type="title"/>
          </p:nvPr>
        </p:nvSpPr>
        <p:spPr>
          <a:xfrm>
            <a:off x="539552" y="-609"/>
            <a:ext cx="8229600" cy="49006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IN"/>
              <a:t>The cloud reference model</a:t>
            </a:r>
            <a:endParaRPr b="1"/>
          </a:p>
        </p:txBody>
      </p:sp>
      <p:sp>
        <p:nvSpPr>
          <p:cNvPr id="2430" name="Google Shape;2430;p245"/>
          <p:cNvSpPr txBox="1"/>
          <p:nvPr>
            <p:ph idx="1" type="body"/>
          </p:nvPr>
        </p:nvSpPr>
        <p:spPr>
          <a:xfrm>
            <a:off x="428221" y="620688"/>
            <a:ext cx="8229600" cy="5217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 sz="2400"/>
              <a:t>A new layer is formed by cloud programming environments and tools, for offering users </a:t>
            </a:r>
            <a:r>
              <a:rPr b="1" lang="en-IN" sz="2400"/>
              <a:t>a development platform for applications.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 sz="2400"/>
              <a:t>The range of tools include </a:t>
            </a:r>
            <a:r>
              <a:rPr b="1" lang="en-IN" sz="2400"/>
              <a:t>Web-based interfaces, command-line tools, and frameworks for concurrent and distributed programming. </a:t>
            </a:r>
            <a:endParaRPr b="1" sz="2400"/>
          </a:p>
        </p:txBody>
      </p:sp>
      <p:pic>
        <p:nvPicPr>
          <p:cNvPr id="2431" name="Google Shape;2431;p2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3568" y="3861048"/>
            <a:ext cx="7862922" cy="2992554"/>
          </a:xfrm>
          <a:prstGeom prst="rect">
            <a:avLst/>
          </a:prstGeom>
          <a:noFill/>
          <a:ln>
            <a:noFill/>
          </a:ln>
        </p:spPr>
      </p:pic>
      <p:sp>
        <p:nvSpPr>
          <p:cNvPr id="2432" name="Google Shape;2432;p24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16-01-2025</a:t>
            </a:r>
            <a:endParaRPr/>
          </a:p>
        </p:txBody>
      </p:sp>
      <p:sp>
        <p:nvSpPr>
          <p:cNvPr id="2433" name="Google Shape;2433;p24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Prof. Shweta Dhawan Chachra</a:t>
            </a:r>
            <a:endParaRPr/>
          </a:p>
        </p:txBody>
      </p:sp>
      <p:sp>
        <p:nvSpPr>
          <p:cNvPr id="2434" name="Google Shape;2434;p24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8" name="Shape 2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9" name="Google Shape;2439;p246"/>
          <p:cNvSpPr txBox="1"/>
          <p:nvPr>
            <p:ph type="title"/>
          </p:nvPr>
        </p:nvSpPr>
        <p:spPr>
          <a:xfrm>
            <a:off x="539552" y="-609"/>
            <a:ext cx="8229600" cy="49006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IN"/>
              <a:t>The cloud reference model</a:t>
            </a:r>
            <a:endParaRPr b="1"/>
          </a:p>
        </p:txBody>
      </p:sp>
      <p:sp>
        <p:nvSpPr>
          <p:cNvPr id="2440" name="Google Shape;2440;p246"/>
          <p:cNvSpPr txBox="1"/>
          <p:nvPr>
            <p:ph idx="1" type="body"/>
          </p:nvPr>
        </p:nvSpPr>
        <p:spPr>
          <a:xfrm>
            <a:off x="428221" y="620688"/>
            <a:ext cx="8229600" cy="5217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 sz="2400"/>
              <a:t>Platform-as-a-Service (PaaS) because the service offered to the user </a:t>
            </a:r>
            <a:r>
              <a:rPr b="1" lang="en-IN" sz="2400"/>
              <a:t>is a development platform rather than an infrastructure. </a:t>
            </a:r>
            <a:endParaRPr b="1" sz="2400"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 sz="2400"/>
              <a:t>PaaS solutions generally include the infrastructure as well, which is bundled as part of the service provided to users. </a:t>
            </a:r>
            <a:endParaRPr sz="2400"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 sz="2400"/>
              <a:t>In the case of </a:t>
            </a:r>
            <a:r>
              <a:rPr b="1" lang="en-IN" sz="2400"/>
              <a:t>Pure PaaS, only the user-level middleware is offered</a:t>
            </a:r>
            <a:r>
              <a:rPr lang="en-IN" sz="2400"/>
              <a:t>, and it has to be complemented with a virtual or physical infrastructure.</a:t>
            </a:r>
            <a:endParaRPr b="1" sz="2400"/>
          </a:p>
        </p:txBody>
      </p:sp>
      <p:pic>
        <p:nvPicPr>
          <p:cNvPr id="2441" name="Google Shape;2441;p2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3568" y="3861048"/>
            <a:ext cx="7862922" cy="2992554"/>
          </a:xfrm>
          <a:prstGeom prst="rect">
            <a:avLst/>
          </a:prstGeom>
          <a:noFill/>
          <a:ln>
            <a:noFill/>
          </a:ln>
        </p:spPr>
      </p:pic>
      <p:sp>
        <p:nvSpPr>
          <p:cNvPr id="2442" name="Google Shape;2442;p24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16-01-2025</a:t>
            </a:r>
            <a:endParaRPr/>
          </a:p>
        </p:txBody>
      </p:sp>
      <p:sp>
        <p:nvSpPr>
          <p:cNvPr id="2443" name="Google Shape;2443;p24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Prof. Shweta Dhawan Chachra</a:t>
            </a:r>
            <a:endParaRPr/>
          </a:p>
        </p:txBody>
      </p:sp>
      <p:sp>
        <p:nvSpPr>
          <p:cNvPr id="2444" name="Google Shape;2444;p24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8" name="Shape 2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9" name="Google Shape;2449;p247"/>
          <p:cNvSpPr txBox="1"/>
          <p:nvPr>
            <p:ph type="title"/>
          </p:nvPr>
        </p:nvSpPr>
        <p:spPr>
          <a:xfrm>
            <a:off x="539552" y="-609"/>
            <a:ext cx="8229600" cy="49006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IN"/>
              <a:t>The cloud reference model</a:t>
            </a:r>
            <a:endParaRPr b="1"/>
          </a:p>
        </p:txBody>
      </p:sp>
      <p:sp>
        <p:nvSpPr>
          <p:cNvPr id="2450" name="Google Shape;2450;p247"/>
          <p:cNvSpPr txBox="1"/>
          <p:nvPr>
            <p:ph idx="1" type="body"/>
          </p:nvPr>
        </p:nvSpPr>
        <p:spPr>
          <a:xfrm>
            <a:off x="428221" y="620688"/>
            <a:ext cx="8229600" cy="5217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 sz="2400"/>
              <a:t>The top layer of the reference model depicted in Figure contains services delivered at the application level. </a:t>
            </a:r>
            <a:endParaRPr sz="2400"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 sz="2400"/>
              <a:t>These are mostly referred to as Software-as-a-Service (SaaS). In most cases these are </a:t>
            </a:r>
            <a:r>
              <a:rPr b="1" lang="en-IN" sz="2400"/>
              <a:t>Web-based applications that rely on the cloud to provide service to end users.</a:t>
            </a:r>
            <a:endParaRPr b="1" sz="2400"/>
          </a:p>
        </p:txBody>
      </p:sp>
      <p:pic>
        <p:nvPicPr>
          <p:cNvPr id="2451" name="Google Shape;2451;p2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3568" y="3861048"/>
            <a:ext cx="7862922" cy="2992554"/>
          </a:xfrm>
          <a:prstGeom prst="rect">
            <a:avLst/>
          </a:prstGeom>
          <a:noFill/>
          <a:ln>
            <a:noFill/>
          </a:ln>
        </p:spPr>
      </p:pic>
      <p:sp>
        <p:nvSpPr>
          <p:cNvPr id="2452" name="Google Shape;2452;p24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16-01-2025</a:t>
            </a:r>
            <a:endParaRPr/>
          </a:p>
        </p:txBody>
      </p:sp>
      <p:sp>
        <p:nvSpPr>
          <p:cNvPr id="2453" name="Google Shape;2453;p24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Prof. Shweta Dhawan Chachra</a:t>
            </a:r>
            <a:endParaRPr/>
          </a:p>
        </p:txBody>
      </p:sp>
      <p:sp>
        <p:nvSpPr>
          <p:cNvPr id="2454" name="Google Shape;2454;p24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8" name="Shape 2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9" name="Google Shape;2459;p24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IN"/>
              <a:t>Economics of the cloud</a:t>
            </a:r>
            <a:endParaRPr/>
          </a:p>
        </p:txBody>
      </p:sp>
      <p:sp>
        <p:nvSpPr>
          <p:cNvPr id="2460" name="Google Shape;2460;p248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 sz="2400"/>
              <a:t>The main drivers of cloud computing are </a:t>
            </a:r>
            <a:r>
              <a:rPr b="1" lang="en-IN" sz="2400"/>
              <a:t>economy of scale </a:t>
            </a:r>
            <a:r>
              <a:rPr lang="en-IN" sz="2400"/>
              <a:t>and simplicity of software delivery and its operation. </a:t>
            </a:r>
            <a:endParaRPr sz="2400"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 sz="2400"/>
              <a:t>In fact, the biggest benefit of this phenomenon is financial: </a:t>
            </a:r>
            <a:r>
              <a:rPr b="1" lang="en-IN" sz="2400"/>
              <a:t>The pay-as-you-go model offered by cloud providers. </a:t>
            </a:r>
            <a:endParaRPr b="1" sz="2400"/>
          </a:p>
        </p:txBody>
      </p:sp>
      <p:sp>
        <p:nvSpPr>
          <p:cNvPr id="2461" name="Google Shape;2461;p24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16-01-2025</a:t>
            </a:r>
            <a:endParaRPr/>
          </a:p>
        </p:txBody>
      </p:sp>
      <p:sp>
        <p:nvSpPr>
          <p:cNvPr id="2462" name="Google Shape;2462;p24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Prof. Shweta Dhawan Chachra</a:t>
            </a:r>
            <a:endParaRPr/>
          </a:p>
        </p:txBody>
      </p:sp>
      <p:sp>
        <p:nvSpPr>
          <p:cNvPr id="2463" name="Google Shape;2463;p24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7" name="Shape 2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8" name="Google Shape;2468;p24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IN"/>
              <a:t>Economics of the cloud</a:t>
            </a:r>
            <a:endParaRPr/>
          </a:p>
        </p:txBody>
      </p:sp>
      <p:sp>
        <p:nvSpPr>
          <p:cNvPr id="2469" name="Google Shape;2469;p249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 sz="2400"/>
              <a:t>In particular, cloud computing allows: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IN" sz="2400"/>
              <a:t>Reducing the </a:t>
            </a:r>
            <a:r>
              <a:rPr b="1" lang="en-IN" sz="2400"/>
              <a:t>capital costs</a:t>
            </a:r>
            <a:r>
              <a:rPr lang="en-IN" sz="2400"/>
              <a:t> associated to the IT infrastructure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IN" sz="2400"/>
              <a:t>Eliminating the </a:t>
            </a:r>
            <a:r>
              <a:rPr b="1" lang="en-IN" sz="2400"/>
              <a:t>depreciation or lifetime costs</a:t>
            </a:r>
            <a:r>
              <a:rPr lang="en-IN" sz="2400"/>
              <a:t> associated with IT capital assets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IN" sz="2400"/>
              <a:t>Replacing </a:t>
            </a:r>
            <a:r>
              <a:rPr b="1" lang="en-IN" sz="2400"/>
              <a:t>software licensing with subscriptions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IN" sz="2400"/>
              <a:t>Cutting the </a:t>
            </a:r>
            <a:r>
              <a:rPr b="1" lang="en-IN" sz="2400"/>
              <a:t>maintenance and administrative costs of IT</a:t>
            </a:r>
            <a:r>
              <a:rPr lang="en-IN" sz="2400"/>
              <a:t> resources</a:t>
            </a:r>
            <a:endParaRPr sz="2400"/>
          </a:p>
        </p:txBody>
      </p:sp>
      <p:sp>
        <p:nvSpPr>
          <p:cNvPr id="2470" name="Google Shape;2470;p24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16-01-2025</a:t>
            </a:r>
            <a:endParaRPr/>
          </a:p>
        </p:txBody>
      </p:sp>
      <p:sp>
        <p:nvSpPr>
          <p:cNvPr id="2471" name="Google Shape;2471;p24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Prof. Shweta Dhawan Chachra</a:t>
            </a:r>
            <a:endParaRPr/>
          </a:p>
        </p:txBody>
      </p:sp>
      <p:sp>
        <p:nvSpPr>
          <p:cNvPr id="2472" name="Google Shape;2472;p24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2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IN" sz="2800"/>
              <a:t>Eg-Then Selecting an OS in Microsoft Azure</a:t>
            </a:r>
            <a:endParaRPr sz="2800"/>
          </a:p>
        </p:txBody>
      </p:sp>
      <p:sp>
        <p:nvSpPr>
          <p:cNvPr id="318" name="Google Shape;318;p25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397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sp>
        <p:nvSpPr>
          <p:cNvPr id="319" name="Google Shape;319;p2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16-01-2025</a:t>
            </a:r>
            <a:endParaRPr/>
          </a:p>
        </p:txBody>
      </p:sp>
      <p:sp>
        <p:nvSpPr>
          <p:cNvPr id="320" name="Google Shape;320;p2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Prof. Shweta Dhawan Chachra</a:t>
            </a:r>
            <a:endParaRPr/>
          </a:p>
        </p:txBody>
      </p:sp>
      <p:sp>
        <p:nvSpPr>
          <p:cNvPr id="321" name="Google Shape;321;p2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322" name="Google Shape;322;p25"/>
          <p:cNvPicPr preferRelativeResize="0"/>
          <p:nvPr/>
        </p:nvPicPr>
        <p:blipFill rotWithShape="1">
          <a:blip r:embed="rId3">
            <a:alphaModFix/>
          </a:blip>
          <a:srcRect b="6817" l="0" r="9819" t="12570"/>
          <a:stretch/>
        </p:blipFill>
        <p:spPr>
          <a:xfrm>
            <a:off x="467544" y="1556792"/>
            <a:ext cx="8280920" cy="4608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6" name="Shape 2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7" name="Google Shape;2477;p25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IN"/>
              <a:t>Capital Costs</a:t>
            </a:r>
            <a:endParaRPr/>
          </a:p>
        </p:txBody>
      </p:sp>
      <p:sp>
        <p:nvSpPr>
          <p:cNvPr id="2478" name="Google Shape;2478;p250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b="1" lang="en-IN" sz="2400"/>
              <a:t>A capital cost is the cost occurred in purchasing an asset that is useful in the production of goods or the rendering of services. </a:t>
            </a:r>
            <a:endParaRPr b="1" sz="2400"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 sz="2400"/>
              <a:t>Capital costs are one-time expenses that are generally paid up front and that will contribute over the long term to generate profit. </a:t>
            </a:r>
            <a:endParaRPr sz="2400"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b="1" lang="en-IN" sz="2400"/>
              <a:t>The IT infrastructure and the software are capital assets because enterprises require them to conduct their business.</a:t>
            </a:r>
            <a:r>
              <a:rPr lang="en-IN" sz="2400"/>
              <a:t> </a:t>
            </a:r>
            <a:endParaRPr sz="2400"/>
          </a:p>
          <a:p>
            <a:pPr indent="-1905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</p:txBody>
      </p:sp>
      <p:sp>
        <p:nvSpPr>
          <p:cNvPr id="2479" name="Google Shape;2479;p25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16-01-2025</a:t>
            </a:r>
            <a:endParaRPr/>
          </a:p>
        </p:txBody>
      </p:sp>
      <p:sp>
        <p:nvSpPr>
          <p:cNvPr id="2480" name="Google Shape;2480;p25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Prof. Shweta Dhawan Chachra</a:t>
            </a:r>
            <a:endParaRPr/>
          </a:p>
        </p:txBody>
      </p:sp>
      <p:sp>
        <p:nvSpPr>
          <p:cNvPr id="2481" name="Google Shape;2481;p25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25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IN"/>
              <a:t>Capital Costs</a:t>
            </a:r>
            <a:endParaRPr/>
          </a:p>
        </p:txBody>
      </p:sp>
      <p:sp>
        <p:nvSpPr>
          <p:cNvPr id="2487" name="Google Shape;2487;p25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1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b="1" lang="en-IN" sz="2400"/>
              <a:t>At present it does not matter whether the principal business of an enterprise is related to IT, </a:t>
            </a:r>
            <a:endParaRPr b="1" sz="2400"/>
          </a:p>
          <a:p>
            <a:pPr indent="-342900" lvl="0" marL="342900" rtl="0" algn="l"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IN" sz="2400"/>
              <a:t>because the business will definitely have an IT department that is used to automate many of the activities that are performed within the enterprise: </a:t>
            </a:r>
            <a:endParaRPr sz="2400"/>
          </a:p>
          <a:p>
            <a:pPr indent="-342900" lvl="0" marL="342900" rtl="0" algn="l"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b="1" lang="en-IN" sz="2400"/>
              <a:t>payroll, </a:t>
            </a:r>
            <a:endParaRPr b="1" sz="2400"/>
          </a:p>
          <a:p>
            <a:pPr indent="-342900" lvl="0" marL="342900" rtl="0" algn="l"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b="1" lang="en-IN" sz="2400"/>
              <a:t>customer relationship management, </a:t>
            </a:r>
            <a:endParaRPr b="1" sz="2400"/>
          </a:p>
          <a:p>
            <a:pPr indent="-342900" lvl="0" marL="342900" rtl="0" algn="l"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b="1" lang="en-IN" sz="2400"/>
              <a:t>enterprise resource planning, </a:t>
            </a:r>
            <a:endParaRPr b="1" sz="2400"/>
          </a:p>
          <a:p>
            <a:pPr indent="-342900" lvl="0" marL="342900" rtl="0" algn="l"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b="1" lang="en-IN" sz="2400"/>
              <a:t>tracking and inventory of products, and others. </a:t>
            </a:r>
            <a:endParaRPr b="1" sz="2400"/>
          </a:p>
          <a:p>
            <a:pPr indent="-201930" lvl="0" marL="342900" rtl="0" algn="l"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sz="2400"/>
          </a:p>
          <a:p>
            <a:pPr indent="-342900" lvl="0" marL="342900" rtl="0" algn="l"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IN" sz="2400"/>
              <a:t>Hence, </a:t>
            </a:r>
            <a:r>
              <a:rPr b="1" lang="en-IN" sz="2400"/>
              <a:t>IT resources constitute a capital cost for any kind of enterprise . </a:t>
            </a:r>
            <a:endParaRPr b="1" sz="2400"/>
          </a:p>
        </p:txBody>
      </p:sp>
      <p:sp>
        <p:nvSpPr>
          <p:cNvPr id="2488" name="Google Shape;2488;p25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16-01-2025</a:t>
            </a:r>
            <a:endParaRPr/>
          </a:p>
        </p:txBody>
      </p:sp>
      <p:sp>
        <p:nvSpPr>
          <p:cNvPr id="2489" name="Google Shape;2489;p25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Prof. Shweta Dhawan Chachra</a:t>
            </a:r>
            <a:endParaRPr/>
          </a:p>
        </p:txBody>
      </p:sp>
      <p:sp>
        <p:nvSpPr>
          <p:cNvPr id="2490" name="Google Shape;2490;p25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4" name="Shape 2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5" name="Google Shape;2495;p25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IN"/>
              <a:t>Capital Costs</a:t>
            </a:r>
            <a:endParaRPr/>
          </a:p>
        </p:txBody>
      </p:sp>
      <p:sp>
        <p:nvSpPr>
          <p:cNvPr id="2496" name="Google Shape;2496;p252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 sz="2400"/>
              <a:t>It is good practice to try </a:t>
            </a:r>
            <a:r>
              <a:rPr b="1" lang="en-IN" sz="2400"/>
              <a:t>to keep capital costs as low as possible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 sz="2400"/>
              <a:t>As capital costs are associated with material things they are </a:t>
            </a:r>
            <a:r>
              <a:rPr b="1" lang="en-IN" sz="2400"/>
              <a:t>subject to depreciation over time, </a:t>
            </a:r>
            <a:endParaRPr b="1" sz="2400"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 sz="2400"/>
              <a:t>which in the end </a:t>
            </a:r>
            <a:r>
              <a:rPr b="1" lang="en-IN" sz="2400"/>
              <a:t>reduces the profit of the enterprise because such costs are directly subtracted from the enterprise revenues. </a:t>
            </a:r>
            <a:endParaRPr b="1" sz="2400"/>
          </a:p>
        </p:txBody>
      </p:sp>
      <p:sp>
        <p:nvSpPr>
          <p:cNvPr id="2497" name="Google Shape;2497;p25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16-01-2025</a:t>
            </a:r>
            <a:endParaRPr/>
          </a:p>
        </p:txBody>
      </p:sp>
      <p:sp>
        <p:nvSpPr>
          <p:cNvPr id="2498" name="Google Shape;2498;p25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Prof. Shweta Dhawan Chachra</a:t>
            </a:r>
            <a:endParaRPr/>
          </a:p>
        </p:txBody>
      </p:sp>
      <p:sp>
        <p:nvSpPr>
          <p:cNvPr id="2499" name="Google Shape;2499;p25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25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IN"/>
              <a:t>Capital Costs</a:t>
            </a:r>
            <a:endParaRPr/>
          </a:p>
        </p:txBody>
      </p:sp>
      <p:sp>
        <p:nvSpPr>
          <p:cNvPr id="2505" name="Google Shape;2505;p253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 sz="2400"/>
              <a:t>In the case of IT capital costs, the depreciation costs are represented </a:t>
            </a:r>
            <a:endParaRPr sz="2400"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b="1" lang="en-IN" sz="2400"/>
              <a:t>by the loss of value of the hardware over time and </a:t>
            </a:r>
            <a:endParaRPr b="1" sz="2400"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b="1" lang="en-IN" sz="2400"/>
              <a:t>the aging of software products that need to be replaced because new features are required.</a:t>
            </a:r>
            <a:endParaRPr b="1" sz="2400"/>
          </a:p>
        </p:txBody>
      </p:sp>
      <p:sp>
        <p:nvSpPr>
          <p:cNvPr id="2506" name="Google Shape;2506;p25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16-01-2025</a:t>
            </a:r>
            <a:endParaRPr/>
          </a:p>
        </p:txBody>
      </p:sp>
      <p:sp>
        <p:nvSpPr>
          <p:cNvPr id="2507" name="Google Shape;2507;p25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Prof. Shweta Dhawan Chachra</a:t>
            </a:r>
            <a:endParaRPr/>
          </a:p>
        </p:txBody>
      </p:sp>
      <p:sp>
        <p:nvSpPr>
          <p:cNvPr id="2508" name="Google Shape;2508;p25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2" name="Shape 2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3" name="Google Shape;2513;p25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514" name="Google Shape;2514;p25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 sz="2400"/>
              <a:t>Before cloud computing diffused within the enterprise, the budget spent on IT infrastructure and software constituted a significant expense for medium-sized and large enterprises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b="1" lang="en-IN" sz="2400"/>
              <a:t>Many enterprises owned a small or medium-sized datacenter that introduces several operational costs in terms of maintenance, electricity, and cooling.</a:t>
            </a:r>
            <a:r>
              <a:rPr lang="en-IN" sz="2400"/>
              <a:t> </a:t>
            </a:r>
            <a:endParaRPr sz="2400"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 sz="2400"/>
              <a:t>Additional operational costs are occurred in maintaining an IT department and an IT support center. </a:t>
            </a:r>
            <a:endParaRPr sz="2400"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b="1" lang="en-IN" sz="2400"/>
              <a:t>Moreover, other costs are triggered by the purchase of potentially expensive software.</a:t>
            </a:r>
            <a:endParaRPr b="1" sz="2400"/>
          </a:p>
        </p:txBody>
      </p:sp>
      <p:sp>
        <p:nvSpPr>
          <p:cNvPr id="2515" name="Google Shape;2515;p25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16-01-2025</a:t>
            </a:r>
            <a:endParaRPr/>
          </a:p>
        </p:txBody>
      </p:sp>
      <p:sp>
        <p:nvSpPr>
          <p:cNvPr id="2516" name="Google Shape;2516;p25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Prof. Shweta Dhawan Chachra</a:t>
            </a:r>
            <a:endParaRPr/>
          </a:p>
        </p:txBody>
      </p:sp>
      <p:sp>
        <p:nvSpPr>
          <p:cNvPr id="2517" name="Google Shape;2517;p25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1" name="Shape 2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2" name="Google Shape;2522;p25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523" name="Google Shape;2523;p255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 sz="2400"/>
              <a:t>With cloud computing </a:t>
            </a:r>
            <a:r>
              <a:rPr b="1" lang="en-IN" sz="2400"/>
              <a:t>these costs are significantly reduced </a:t>
            </a:r>
            <a:r>
              <a:rPr lang="en-IN" sz="2400"/>
              <a:t>or simply disappear according to its penetration. </a:t>
            </a:r>
            <a:endParaRPr sz="2400"/>
          </a:p>
        </p:txBody>
      </p:sp>
      <p:sp>
        <p:nvSpPr>
          <p:cNvPr id="2524" name="Google Shape;2524;p25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16-01-2025</a:t>
            </a:r>
            <a:endParaRPr/>
          </a:p>
        </p:txBody>
      </p:sp>
      <p:sp>
        <p:nvSpPr>
          <p:cNvPr id="2525" name="Google Shape;2525;p25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Prof. Shweta Dhawan Chachra</a:t>
            </a:r>
            <a:endParaRPr/>
          </a:p>
        </p:txBody>
      </p:sp>
      <p:sp>
        <p:nvSpPr>
          <p:cNvPr id="2526" name="Google Shape;2526;p25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0" name="Shape 2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1" name="Google Shape;2531;p25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IN"/>
              <a:t>Capital Costs</a:t>
            </a:r>
            <a:endParaRPr/>
          </a:p>
        </p:txBody>
      </p:sp>
      <p:sp>
        <p:nvSpPr>
          <p:cNvPr id="2532" name="Google Shape;2532;p256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 sz="2400"/>
              <a:t>In terms of the pricing models introduced by cloud computing, we can distinguish three different strategies that are adopted by the providers: </a:t>
            </a:r>
            <a:endParaRPr sz="2400"/>
          </a:p>
          <a:p>
            <a:pPr indent="-457200" lvl="0" marL="4572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arenR"/>
            </a:pPr>
            <a:r>
              <a:rPr b="1" lang="en-IN" sz="2400"/>
              <a:t>Tiered pricing</a:t>
            </a:r>
            <a:endParaRPr/>
          </a:p>
          <a:p>
            <a:pPr indent="-457200" lvl="0" marL="4572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arenR"/>
            </a:pPr>
            <a:r>
              <a:rPr b="1" lang="en-IN" sz="2400"/>
              <a:t>Per-unit pricing</a:t>
            </a:r>
            <a:endParaRPr/>
          </a:p>
          <a:p>
            <a:pPr indent="-457200" lvl="0" marL="4572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arenR"/>
            </a:pPr>
            <a:r>
              <a:rPr b="1" lang="en-IN" sz="2400"/>
              <a:t>Subscription-based pricing</a:t>
            </a:r>
            <a:endParaRPr/>
          </a:p>
        </p:txBody>
      </p:sp>
      <p:sp>
        <p:nvSpPr>
          <p:cNvPr id="2533" name="Google Shape;2533;p25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16-01-2025</a:t>
            </a:r>
            <a:endParaRPr/>
          </a:p>
        </p:txBody>
      </p:sp>
      <p:sp>
        <p:nvSpPr>
          <p:cNvPr id="2534" name="Google Shape;2534;p25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Prof. Shweta Dhawan Chachra</a:t>
            </a:r>
            <a:endParaRPr/>
          </a:p>
        </p:txBody>
      </p:sp>
      <p:sp>
        <p:nvSpPr>
          <p:cNvPr id="2535" name="Google Shape;2535;p25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9" name="Shape 2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0" name="Google Shape;2540;p25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541" name="Google Shape;2541;p257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b="1" lang="en-IN" sz="2400"/>
              <a:t>Tiered pricing-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 sz="2400"/>
              <a:t>In this model, cloud services are offered in several tiers, </a:t>
            </a:r>
            <a:endParaRPr sz="2400"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 sz="2400"/>
              <a:t>Each of which offers </a:t>
            </a:r>
            <a:r>
              <a:rPr b="1" lang="en-IN" sz="2400"/>
              <a:t>a fixed computing specification and SLA at a specific price per unit of time. </a:t>
            </a:r>
            <a:endParaRPr b="1" sz="2400"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 sz="2400"/>
              <a:t>This model is used by Amazon for pricing the EC2 service, which makes available </a:t>
            </a:r>
            <a:r>
              <a:rPr b="1" lang="en-IN" sz="2400"/>
              <a:t>different server configurations in terms of computing capacity (CPU type and speed, memory) that have different costs per hour. </a:t>
            </a:r>
            <a:endParaRPr b="1" sz="2400"/>
          </a:p>
        </p:txBody>
      </p:sp>
      <p:sp>
        <p:nvSpPr>
          <p:cNvPr id="2542" name="Google Shape;2542;p25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16-01-2025</a:t>
            </a:r>
            <a:endParaRPr/>
          </a:p>
        </p:txBody>
      </p:sp>
      <p:sp>
        <p:nvSpPr>
          <p:cNvPr id="2543" name="Google Shape;2543;p25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Prof. Shweta Dhawan Chachra</a:t>
            </a:r>
            <a:endParaRPr/>
          </a:p>
        </p:txBody>
      </p:sp>
      <p:sp>
        <p:nvSpPr>
          <p:cNvPr id="2544" name="Google Shape;2544;p25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8" name="Shape 2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9" name="Google Shape;2549;p25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550" name="Google Shape;2550;p258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b="1" lang="en-IN" sz="2400"/>
              <a:t>Per-unit pricing-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 sz="2400"/>
              <a:t>This model is more suitable to cases where the principal source of revenue for the cloud provider is determined in terms of </a:t>
            </a:r>
            <a:r>
              <a:rPr b="1" lang="en-IN" sz="2400"/>
              <a:t>units of specific services, such as data transfer and memory allocation. </a:t>
            </a:r>
            <a:endParaRPr b="1" sz="2400"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 sz="2400"/>
              <a:t>In this scenario customers can configure their systems more efficiently according to the application needs. </a:t>
            </a:r>
            <a:endParaRPr sz="2400"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 sz="2400"/>
              <a:t>This model is used, for example, by </a:t>
            </a:r>
            <a:r>
              <a:rPr b="1" lang="en-IN" sz="2400"/>
              <a:t>GoGrid, which makes customers pay according to RAM/hour units for the servers deployed in the GoGrid cloud. </a:t>
            </a:r>
            <a:endParaRPr b="1" sz="2400"/>
          </a:p>
        </p:txBody>
      </p:sp>
      <p:sp>
        <p:nvSpPr>
          <p:cNvPr id="2551" name="Google Shape;2551;p25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16-01-2025</a:t>
            </a:r>
            <a:endParaRPr/>
          </a:p>
        </p:txBody>
      </p:sp>
      <p:sp>
        <p:nvSpPr>
          <p:cNvPr id="2552" name="Google Shape;2552;p25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Prof. Shweta Dhawan Chachra</a:t>
            </a:r>
            <a:endParaRPr/>
          </a:p>
        </p:txBody>
      </p:sp>
      <p:sp>
        <p:nvSpPr>
          <p:cNvPr id="2553" name="Google Shape;2553;p25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7" name="Shape 2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8" name="Google Shape;2558;p25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559" name="Google Shape;2559;p259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b="1" lang="en-IN" sz="2400"/>
              <a:t>Subscription-based pricing-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 sz="2400"/>
              <a:t>This is the model used mostly by SaaS providers in which users pay </a:t>
            </a:r>
            <a:r>
              <a:rPr b="1" lang="en-IN" sz="2400"/>
              <a:t>a periodic subscription fee for use of the software or the specific component services that are integrated in their applications</a:t>
            </a:r>
            <a:endParaRPr b="1" sz="2400"/>
          </a:p>
        </p:txBody>
      </p:sp>
      <p:sp>
        <p:nvSpPr>
          <p:cNvPr id="2560" name="Google Shape;2560;p25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16-01-2025</a:t>
            </a:r>
            <a:endParaRPr/>
          </a:p>
        </p:txBody>
      </p:sp>
      <p:sp>
        <p:nvSpPr>
          <p:cNvPr id="2561" name="Google Shape;2561;p25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Prof. Shweta Dhawan Chachra</a:t>
            </a:r>
            <a:endParaRPr/>
          </a:p>
        </p:txBody>
      </p:sp>
      <p:sp>
        <p:nvSpPr>
          <p:cNvPr id="2562" name="Google Shape;2562;p25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2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IN"/>
              <a:t>Provisioning VM</a:t>
            </a:r>
            <a:endParaRPr/>
          </a:p>
        </p:txBody>
      </p:sp>
      <p:sp>
        <p:nvSpPr>
          <p:cNvPr id="328" name="Google Shape;328;p26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 sz="2400"/>
              <a:t>Thirdly, you need to </a:t>
            </a:r>
            <a:r>
              <a:rPr lang="en-IN" sz="2400" u="sng"/>
              <a:t>customize and configure the M/c(eg:IP address, Gateway) to configure an associated n/w and storage resources.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 sz="2400"/>
              <a:t>Finally, the VM is ready to start with its newly loaded software.</a:t>
            </a:r>
            <a:endParaRPr sz="2400"/>
          </a:p>
        </p:txBody>
      </p:sp>
      <p:pic>
        <p:nvPicPr>
          <p:cNvPr id="329" name="Google Shape;329;p26"/>
          <p:cNvPicPr preferRelativeResize="0"/>
          <p:nvPr/>
        </p:nvPicPr>
        <p:blipFill rotWithShape="1">
          <a:blip r:embed="rId3">
            <a:alphaModFix/>
          </a:blip>
          <a:srcRect b="10913" l="30341" r="13435" t="58928"/>
          <a:stretch/>
        </p:blipFill>
        <p:spPr>
          <a:xfrm>
            <a:off x="857200" y="3933056"/>
            <a:ext cx="7315200" cy="2206172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2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16-01-2025</a:t>
            </a:r>
            <a:endParaRPr/>
          </a:p>
        </p:txBody>
      </p:sp>
      <p:sp>
        <p:nvSpPr>
          <p:cNvPr id="331" name="Google Shape;331;p2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Prof. Shweta Dhawan Chachra</a:t>
            </a:r>
            <a:endParaRPr/>
          </a:p>
        </p:txBody>
      </p:sp>
      <p:sp>
        <p:nvSpPr>
          <p:cNvPr id="332" name="Google Shape;332;p2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26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IN"/>
              <a:t>Open challenges</a:t>
            </a:r>
            <a:endParaRPr/>
          </a:p>
        </p:txBody>
      </p:sp>
      <p:sp>
        <p:nvSpPr>
          <p:cNvPr id="2568" name="Google Shape;2568;p260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IN"/>
              <a:t>Still in its infancy, cloud computing presents many challenges for industry and academia.</a:t>
            </a:r>
            <a:endParaRPr/>
          </a:p>
        </p:txBody>
      </p:sp>
      <p:sp>
        <p:nvSpPr>
          <p:cNvPr id="2569" name="Google Shape;2569;p26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16-01-2025</a:t>
            </a:r>
            <a:endParaRPr/>
          </a:p>
        </p:txBody>
      </p:sp>
      <p:sp>
        <p:nvSpPr>
          <p:cNvPr id="2570" name="Google Shape;2570;p26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Prof. Shweta Dhawan Chachra</a:t>
            </a:r>
            <a:endParaRPr/>
          </a:p>
        </p:txBody>
      </p:sp>
      <p:sp>
        <p:nvSpPr>
          <p:cNvPr id="2571" name="Google Shape;2571;p26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5" name="Shape 2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6" name="Google Shape;2576;p26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IN"/>
              <a:t>Open challenges</a:t>
            </a:r>
            <a:endParaRPr/>
          </a:p>
        </p:txBody>
      </p:sp>
      <p:sp>
        <p:nvSpPr>
          <p:cNvPr id="2577" name="Google Shape;2577;p26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IN"/>
              <a:t>Still in its infancy, cloud computing presents many challenges for industry and academia:-</a:t>
            </a:r>
            <a:endParaRPr/>
          </a:p>
          <a:p>
            <a:pPr indent="-514350" lvl="0" marL="51435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AutoNum type="arabicParenR"/>
            </a:pPr>
            <a:r>
              <a:rPr lang="en-IN"/>
              <a:t>Cloud definition</a:t>
            </a:r>
            <a:endParaRPr/>
          </a:p>
          <a:p>
            <a:pPr indent="-514350" lvl="0" marL="51435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AutoNum type="arabicParenR"/>
            </a:pPr>
            <a:r>
              <a:rPr lang="en-IN"/>
              <a:t>Cloud interoperability and standards</a:t>
            </a:r>
            <a:endParaRPr/>
          </a:p>
          <a:p>
            <a:pPr indent="-514350" lvl="0" marL="51435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AutoNum type="arabicParenR"/>
            </a:pPr>
            <a:r>
              <a:rPr lang="en-IN"/>
              <a:t>Scalability and fault tolerance</a:t>
            </a:r>
            <a:endParaRPr/>
          </a:p>
          <a:p>
            <a:pPr indent="-514350" lvl="0" marL="51435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AutoNum type="arabicParenR"/>
            </a:pPr>
            <a:r>
              <a:rPr lang="en-IN"/>
              <a:t>Security, trust, and privacy</a:t>
            </a:r>
            <a:endParaRPr/>
          </a:p>
          <a:p>
            <a:pPr indent="-514350" lvl="0" marL="51435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AutoNum type="arabicParenR"/>
            </a:pPr>
            <a:r>
              <a:rPr lang="en-IN"/>
              <a:t>Organizational aspects</a:t>
            </a:r>
            <a:endParaRPr/>
          </a:p>
        </p:txBody>
      </p:sp>
      <p:sp>
        <p:nvSpPr>
          <p:cNvPr id="2578" name="Google Shape;2578;p26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16-01-2025</a:t>
            </a:r>
            <a:endParaRPr/>
          </a:p>
        </p:txBody>
      </p:sp>
      <p:sp>
        <p:nvSpPr>
          <p:cNvPr id="2579" name="Google Shape;2579;p26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Prof. Shweta Dhawan Chachra</a:t>
            </a:r>
            <a:endParaRPr/>
          </a:p>
        </p:txBody>
      </p:sp>
      <p:sp>
        <p:nvSpPr>
          <p:cNvPr id="2580" name="Google Shape;2580;p26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4" name="Shape 2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5" name="Google Shape;2585;p26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IN"/>
              <a:t>Cloud definition</a:t>
            </a:r>
            <a:endParaRPr/>
          </a:p>
        </p:txBody>
      </p:sp>
      <p:sp>
        <p:nvSpPr>
          <p:cNvPr id="2586" name="Google Shape;2586;p262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 sz="2400"/>
              <a:t>There have been several attempts made to define cloud computing </a:t>
            </a:r>
            <a:endParaRPr/>
          </a:p>
        </p:txBody>
      </p:sp>
      <p:sp>
        <p:nvSpPr>
          <p:cNvPr id="2587" name="Google Shape;2587;p26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16-01-2025</a:t>
            </a:r>
            <a:endParaRPr/>
          </a:p>
        </p:txBody>
      </p:sp>
      <p:sp>
        <p:nvSpPr>
          <p:cNvPr id="2588" name="Google Shape;2588;p26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Prof. Shweta Dhawan Chachra</a:t>
            </a:r>
            <a:endParaRPr/>
          </a:p>
        </p:txBody>
      </p:sp>
      <p:sp>
        <p:nvSpPr>
          <p:cNvPr id="2589" name="Google Shape;2589;p26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3" name="Shape 2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4" name="Google Shape;2594;p26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IN"/>
              <a:t>Cloud definition</a:t>
            </a:r>
            <a:endParaRPr/>
          </a:p>
        </p:txBody>
      </p:sp>
      <p:sp>
        <p:nvSpPr>
          <p:cNvPr id="2595" name="Google Shape;2595;p263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 sz="2400"/>
              <a:t>One of the most comprehensive formalizations is noted in the NIST working definition of cloud computing .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 sz="2400"/>
              <a:t>It characterizes cloud computing as on-demand self-service, broad network access, resource-pooling, rapid elasticity, and measured service; classifies services as SaaS, PaaS, and IaaS; and categorizes deployment models as public, private, community, and hybrid clouds. </a:t>
            </a:r>
            <a:endParaRPr sz="2400"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 sz="2400"/>
              <a:t>The view is shared by many IT practitioners and academicians.</a:t>
            </a:r>
            <a:endParaRPr sz="2400"/>
          </a:p>
        </p:txBody>
      </p:sp>
      <p:sp>
        <p:nvSpPr>
          <p:cNvPr id="2596" name="Google Shape;2596;p26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16-01-2025</a:t>
            </a:r>
            <a:endParaRPr/>
          </a:p>
        </p:txBody>
      </p:sp>
      <p:sp>
        <p:nvSpPr>
          <p:cNvPr id="2597" name="Google Shape;2597;p26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Prof. Shweta Dhawan Chachra</a:t>
            </a:r>
            <a:endParaRPr/>
          </a:p>
        </p:txBody>
      </p:sp>
      <p:sp>
        <p:nvSpPr>
          <p:cNvPr id="2598" name="Google Shape;2598;p26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2" name="Shape 2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3" name="Google Shape;2603;p264"/>
          <p:cNvSpPr txBox="1"/>
          <p:nvPr>
            <p:ph idx="1" type="body"/>
          </p:nvPr>
        </p:nvSpPr>
        <p:spPr>
          <a:xfrm>
            <a:off x="457200" y="-99392"/>
            <a:ext cx="8229600" cy="36003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-17018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-342900" lvl="0" marL="34290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IN"/>
              <a:t>US </a:t>
            </a:r>
            <a:r>
              <a:rPr b="1" lang="en-IN"/>
              <a:t>National Institute of Standards and Technology (NIST) </a:t>
            </a:r>
            <a:r>
              <a:rPr lang="en-IN"/>
              <a:t>defines Computing as: </a:t>
            </a:r>
            <a:endParaRPr/>
          </a:p>
          <a:p>
            <a:pPr indent="-342900" lvl="0" marL="34290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IN"/>
              <a:t>“ Cloud computing is a model for enabling ubiquitous, convenient, </a:t>
            </a:r>
            <a:r>
              <a:rPr lang="en-IN">
                <a:solidFill>
                  <a:schemeClr val="accent1"/>
                </a:solidFill>
              </a:rPr>
              <a:t>on-demand network access </a:t>
            </a:r>
            <a:r>
              <a:rPr lang="en-IN"/>
              <a:t>to a shared </a:t>
            </a:r>
            <a:r>
              <a:rPr lang="en-IN">
                <a:solidFill>
                  <a:schemeClr val="accent1"/>
                </a:solidFill>
              </a:rPr>
              <a:t>pool</a:t>
            </a:r>
            <a:r>
              <a:rPr lang="en-IN"/>
              <a:t> of configurable computing resources (e.g. networks, servers, storage, applications, and services) that can be </a:t>
            </a:r>
            <a:r>
              <a:rPr lang="en-IN">
                <a:solidFill>
                  <a:schemeClr val="accent1"/>
                </a:solidFill>
              </a:rPr>
              <a:t>rapidly provisioned and released </a:t>
            </a:r>
            <a:r>
              <a:rPr lang="en-IN"/>
              <a:t>with </a:t>
            </a:r>
            <a:r>
              <a:rPr lang="en-IN">
                <a:solidFill>
                  <a:schemeClr val="accent1"/>
                </a:solidFill>
              </a:rPr>
              <a:t>minimal management effort or service provider interaction. ” </a:t>
            </a:r>
            <a:endParaRPr>
              <a:solidFill>
                <a:schemeClr val="accent1"/>
              </a:solidFill>
            </a:endParaRPr>
          </a:p>
          <a:p>
            <a:pPr indent="-170180" lvl="0" marL="34290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-170180" lvl="0" marL="34290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-170180" lvl="0" marL="34290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</p:txBody>
      </p:sp>
      <p:pic>
        <p:nvPicPr>
          <p:cNvPr id="2604" name="Google Shape;2604;p2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81150" y="3502868"/>
            <a:ext cx="5981700" cy="3238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05" name="Google Shape;2605;p26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16-01-2025</a:t>
            </a:r>
            <a:endParaRPr/>
          </a:p>
        </p:txBody>
      </p:sp>
      <p:sp>
        <p:nvSpPr>
          <p:cNvPr id="2606" name="Google Shape;2606;p26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Shweta Dhawan Chachra</a:t>
            </a:r>
            <a:endParaRPr/>
          </a:p>
        </p:txBody>
      </p:sp>
      <p:sp>
        <p:nvSpPr>
          <p:cNvPr id="2607" name="Google Shape;2607;p26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1" name="Shape 2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2" name="Google Shape;2612;p26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IN"/>
              <a:t>Cloud definition</a:t>
            </a:r>
            <a:endParaRPr/>
          </a:p>
        </p:txBody>
      </p:sp>
      <p:sp>
        <p:nvSpPr>
          <p:cNvPr id="2613" name="Google Shape;2613;p265"/>
          <p:cNvSpPr txBox="1"/>
          <p:nvPr>
            <p:ph idx="1" type="body"/>
          </p:nvPr>
        </p:nvSpPr>
        <p:spPr>
          <a:xfrm>
            <a:off x="467544" y="109401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 sz="2400"/>
              <a:t>Despite the general agreement on the NIST definition, there are alternative taxonomies for cloud services. </a:t>
            </a:r>
            <a:endParaRPr sz="2400"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 sz="2400"/>
              <a:t>David Linthicum, founder of BlueMountains Labs, provides a more detailed classification, </a:t>
            </a:r>
            <a:r>
              <a:rPr b="1" lang="en-IN" sz="2400"/>
              <a:t>which comprehends 11 different classes and better suits the vision of cloud computing within the enterprise. </a:t>
            </a:r>
            <a:endParaRPr b="1" sz="2400"/>
          </a:p>
        </p:txBody>
      </p:sp>
      <p:sp>
        <p:nvSpPr>
          <p:cNvPr id="2614" name="Google Shape;2614;p26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16-01-2025</a:t>
            </a:r>
            <a:endParaRPr/>
          </a:p>
        </p:txBody>
      </p:sp>
      <p:sp>
        <p:nvSpPr>
          <p:cNvPr id="2615" name="Google Shape;2615;p26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Prof. Shweta Dhawan Chachra</a:t>
            </a:r>
            <a:endParaRPr/>
          </a:p>
        </p:txBody>
      </p:sp>
      <p:sp>
        <p:nvSpPr>
          <p:cNvPr id="2616" name="Google Shape;2616;p26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0" name="Shape 2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1" name="Google Shape;2621;p26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IN"/>
              <a:t>Cloud definition</a:t>
            </a:r>
            <a:endParaRPr/>
          </a:p>
        </p:txBody>
      </p:sp>
      <p:sp>
        <p:nvSpPr>
          <p:cNvPr id="2622" name="Google Shape;2622;p26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16-01-2025</a:t>
            </a:r>
            <a:endParaRPr/>
          </a:p>
        </p:txBody>
      </p:sp>
      <p:sp>
        <p:nvSpPr>
          <p:cNvPr id="2623" name="Google Shape;2623;p26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Prof. Shweta Dhawan Chachra</a:t>
            </a:r>
            <a:endParaRPr/>
          </a:p>
        </p:txBody>
      </p:sp>
      <p:sp>
        <p:nvSpPr>
          <p:cNvPr id="2624" name="Google Shape;2624;p26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2625" name="Google Shape;2625;p266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b="1" lang="en-IN"/>
              <a:t>David S. Linthicum mentions 11 major categories or patterns of cloud computing technology.</a:t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pic>
        <p:nvPicPr>
          <p:cNvPr id="2626" name="Google Shape;2626;p2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63688" y="3573016"/>
            <a:ext cx="6768752" cy="2859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0" name="Shape 2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" name="Google Shape;2631;p26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16-01-2025</a:t>
            </a:r>
            <a:endParaRPr/>
          </a:p>
        </p:txBody>
      </p:sp>
      <p:sp>
        <p:nvSpPr>
          <p:cNvPr id="2632" name="Google Shape;2632;p26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Prof. Shweta Dhawan Chachra</a:t>
            </a:r>
            <a:endParaRPr/>
          </a:p>
        </p:txBody>
      </p:sp>
      <p:sp>
        <p:nvSpPr>
          <p:cNvPr id="2633" name="Google Shape;2633;p26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2634" name="Google Shape;2634;p267"/>
          <p:cNvSpPr txBox="1"/>
          <p:nvPr>
            <p:ph idx="1" type="body"/>
          </p:nvPr>
        </p:nvSpPr>
        <p:spPr>
          <a:xfrm>
            <a:off x="457200" y="116632"/>
            <a:ext cx="8229600" cy="60095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b="1" lang="en-IN"/>
              <a:t>David S. Linthicum mentions 11 major categories or patterns of cloud computing technology.</a:t>
            </a:r>
            <a:endParaRPr/>
          </a:p>
          <a:p>
            <a:pPr indent="-514350" lvl="0" marL="514350" rtl="0" algn="l">
              <a:spcBef>
                <a:spcPts val="481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AutoNum type="arabicPeriod"/>
            </a:pPr>
            <a:r>
              <a:rPr lang="en-IN" sz="2600"/>
              <a:t>Storage-as-a-service</a:t>
            </a:r>
            <a:endParaRPr/>
          </a:p>
          <a:p>
            <a:pPr indent="-514350" lvl="0" marL="514350" rtl="0" algn="l">
              <a:spcBef>
                <a:spcPts val="481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AutoNum type="arabicPeriod"/>
            </a:pPr>
            <a:r>
              <a:rPr lang="en-IN" sz="2600"/>
              <a:t>Database-as-a-service</a:t>
            </a:r>
            <a:endParaRPr/>
          </a:p>
          <a:p>
            <a:pPr indent="-514350" lvl="0" marL="514350" rtl="0" algn="l">
              <a:spcBef>
                <a:spcPts val="481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AutoNum type="arabicPeriod"/>
            </a:pPr>
            <a:r>
              <a:rPr lang="en-IN" sz="2600"/>
              <a:t>Information-as-a-service</a:t>
            </a:r>
            <a:endParaRPr/>
          </a:p>
          <a:p>
            <a:pPr indent="-514350" lvl="0" marL="514350" rtl="0" algn="l">
              <a:spcBef>
                <a:spcPts val="481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AutoNum type="arabicPeriod"/>
            </a:pPr>
            <a:r>
              <a:rPr lang="en-IN" sz="2600"/>
              <a:t>Process-as-a-service</a:t>
            </a:r>
            <a:endParaRPr/>
          </a:p>
          <a:p>
            <a:pPr indent="-514350" lvl="0" marL="514350" rtl="0" algn="l">
              <a:spcBef>
                <a:spcPts val="481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AutoNum type="arabicPeriod"/>
            </a:pPr>
            <a:r>
              <a:rPr lang="en-IN" sz="2600"/>
              <a:t>Application-as-a-service</a:t>
            </a:r>
            <a:endParaRPr/>
          </a:p>
          <a:p>
            <a:pPr indent="-514350" lvl="0" marL="514350" rtl="0" algn="l">
              <a:spcBef>
                <a:spcPts val="481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AutoNum type="arabicPeriod"/>
            </a:pPr>
            <a:r>
              <a:rPr lang="en-IN" sz="2600"/>
              <a:t>Platform-as-a-service</a:t>
            </a:r>
            <a:endParaRPr/>
          </a:p>
          <a:p>
            <a:pPr indent="-514350" lvl="0" marL="514350" rtl="0" algn="l">
              <a:spcBef>
                <a:spcPts val="481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AutoNum type="arabicPeriod"/>
            </a:pPr>
            <a:r>
              <a:rPr lang="en-IN" sz="2600"/>
              <a:t>Integration-as-a-service</a:t>
            </a:r>
            <a:endParaRPr/>
          </a:p>
          <a:p>
            <a:pPr indent="-514350" lvl="0" marL="514350" rtl="0" algn="l">
              <a:spcBef>
                <a:spcPts val="481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AutoNum type="arabicPeriod"/>
            </a:pPr>
            <a:r>
              <a:rPr lang="en-IN" sz="2600"/>
              <a:t>Security-as-a-service</a:t>
            </a:r>
            <a:endParaRPr/>
          </a:p>
          <a:p>
            <a:pPr indent="-514350" lvl="0" marL="514350" rtl="0" algn="l">
              <a:spcBef>
                <a:spcPts val="481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AutoNum type="arabicPeriod"/>
            </a:pPr>
            <a:r>
              <a:rPr lang="en-IN" sz="2600"/>
              <a:t>Management/governance-as-a-service</a:t>
            </a:r>
            <a:endParaRPr/>
          </a:p>
          <a:p>
            <a:pPr indent="-514350" lvl="0" marL="514350" rtl="0" algn="l">
              <a:spcBef>
                <a:spcPts val="481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AutoNum type="arabicPeriod"/>
            </a:pPr>
            <a:r>
              <a:rPr lang="en-IN" sz="2600"/>
              <a:t>Testing-as-a-service</a:t>
            </a:r>
            <a:endParaRPr/>
          </a:p>
          <a:p>
            <a:pPr indent="-514350" lvl="0" marL="514350" rtl="0" algn="l">
              <a:spcBef>
                <a:spcPts val="481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AutoNum type="arabicPeriod"/>
            </a:pPr>
            <a:r>
              <a:rPr lang="en-IN" sz="2600"/>
              <a:t>Infrastructure-as-a-service</a:t>
            </a:r>
            <a:endParaRPr/>
          </a:p>
          <a:p>
            <a:pPr indent="-154940" lvl="0" marL="34290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b="1"/>
          </a:p>
          <a:p>
            <a:pPr indent="-154940" lvl="0" marL="34290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8" name="Shape 2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9" name="Google Shape;2639;p26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16-01-2025</a:t>
            </a:r>
            <a:endParaRPr/>
          </a:p>
        </p:txBody>
      </p:sp>
      <p:sp>
        <p:nvSpPr>
          <p:cNvPr id="2640" name="Google Shape;2640;p26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Prof. Shweta Dhawan Chachra</a:t>
            </a:r>
            <a:endParaRPr/>
          </a:p>
        </p:txBody>
      </p:sp>
      <p:sp>
        <p:nvSpPr>
          <p:cNvPr id="2641" name="Google Shape;2641;p26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2642" name="Google Shape;2642;p268"/>
          <p:cNvSpPr txBox="1"/>
          <p:nvPr>
            <p:ph idx="1" type="body"/>
          </p:nvPr>
        </p:nvSpPr>
        <p:spPr>
          <a:xfrm>
            <a:off x="457200" y="116632"/>
            <a:ext cx="8229600" cy="60095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b="1" lang="en-IN"/>
              <a:t>David S. Linthicum mentions 11 major categories or patterns of cloud computing technology.</a:t>
            </a:r>
            <a:endParaRPr/>
          </a:p>
        </p:txBody>
      </p:sp>
      <p:pic>
        <p:nvPicPr>
          <p:cNvPr id="2643" name="Google Shape;2643;p2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3608" y="1752600"/>
            <a:ext cx="6421292" cy="44847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26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IN"/>
              <a:t>Cloud definition</a:t>
            </a:r>
            <a:endParaRPr/>
          </a:p>
        </p:txBody>
      </p:sp>
      <p:sp>
        <p:nvSpPr>
          <p:cNvPr id="2649" name="Google Shape;2649;p269"/>
          <p:cNvSpPr txBox="1"/>
          <p:nvPr>
            <p:ph idx="1" type="body"/>
          </p:nvPr>
        </p:nvSpPr>
        <p:spPr>
          <a:xfrm>
            <a:off x="457200" y="1052736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905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 sz="2400"/>
              <a:t>A different approach has been taken at the University of California, Santa Barbara (UCSB), </a:t>
            </a:r>
            <a:r>
              <a:rPr b="1" lang="en-IN" sz="2400"/>
              <a:t>which departs from the XaaS concept and tries to define an ontology for cloud computing. </a:t>
            </a:r>
            <a:endParaRPr b="1" sz="2400"/>
          </a:p>
        </p:txBody>
      </p:sp>
      <p:sp>
        <p:nvSpPr>
          <p:cNvPr id="2650" name="Google Shape;2650;p26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16-01-2025</a:t>
            </a:r>
            <a:endParaRPr/>
          </a:p>
        </p:txBody>
      </p:sp>
      <p:sp>
        <p:nvSpPr>
          <p:cNvPr id="2651" name="Google Shape;2651;p26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Prof. Shweta Dhawan Chachra</a:t>
            </a:r>
            <a:endParaRPr/>
          </a:p>
        </p:txBody>
      </p:sp>
      <p:sp>
        <p:nvSpPr>
          <p:cNvPr id="2652" name="Google Shape;2652;p26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2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IN"/>
              <a:t>Live Migration</a:t>
            </a:r>
            <a:br>
              <a:rPr lang="en-IN"/>
            </a:br>
            <a:r>
              <a:rPr lang="en-IN"/>
              <a:t>What?</a:t>
            </a:r>
            <a:endParaRPr/>
          </a:p>
        </p:txBody>
      </p:sp>
      <p:sp>
        <p:nvSpPr>
          <p:cNvPr id="338" name="Google Shape;338;p27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 sz="2400"/>
              <a:t>Hot Migration </a:t>
            </a:r>
            <a:endParaRPr sz="2400"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 sz="2400"/>
              <a:t>Real-Time Migration 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 sz="2400" u="sng"/>
              <a:t>Movement of a virtual m/c from one physical host to another while being powered on.</a:t>
            </a:r>
            <a:endParaRPr/>
          </a:p>
          <a:p>
            <a:pPr indent="-1905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 u="sng"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 sz="2400"/>
              <a:t>Transparently move running Virtual Machines from one host to another without perceived downtime. </a:t>
            </a:r>
            <a:endParaRPr sz="2400" u="sng"/>
          </a:p>
        </p:txBody>
      </p:sp>
      <p:sp>
        <p:nvSpPr>
          <p:cNvPr id="339" name="Google Shape;339;p2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16-01-2025</a:t>
            </a:r>
            <a:endParaRPr/>
          </a:p>
        </p:txBody>
      </p:sp>
      <p:sp>
        <p:nvSpPr>
          <p:cNvPr id="340" name="Google Shape;340;p2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Prof. Shweta Dhawan Chachra</a:t>
            </a:r>
            <a:endParaRPr/>
          </a:p>
        </p:txBody>
      </p:sp>
      <p:sp>
        <p:nvSpPr>
          <p:cNvPr id="341" name="Google Shape;341;p2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6" name="Shape 2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7" name="Google Shape;2657;p27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IN"/>
              <a:t>Cloud definition</a:t>
            </a:r>
            <a:endParaRPr/>
          </a:p>
        </p:txBody>
      </p:sp>
      <p:sp>
        <p:nvSpPr>
          <p:cNvPr id="2658" name="Google Shape;2658;p270"/>
          <p:cNvSpPr txBox="1"/>
          <p:nvPr>
            <p:ph idx="1" type="body"/>
          </p:nvPr>
        </p:nvSpPr>
        <p:spPr>
          <a:xfrm>
            <a:off x="457200" y="1052736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905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b="1" sz="2400"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b="1" lang="en-IN" sz="2400"/>
              <a:t>In their work the concept of a cloud is dissected into five main layers: </a:t>
            </a:r>
            <a:endParaRPr b="1" sz="2400"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b="1" lang="en-IN" sz="2400"/>
              <a:t>applications, </a:t>
            </a:r>
            <a:endParaRPr b="1" sz="2400"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b="1" lang="en-IN" sz="2400"/>
              <a:t>software environments, </a:t>
            </a:r>
            <a:endParaRPr b="1" sz="2400"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b="1" lang="en-IN" sz="2400"/>
              <a:t>software infrastructure, </a:t>
            </a:r>
            <a:endParaRPr b="1" sz="2400"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b="1" lang="en-IN" sz="2400"/>
              <a:t>software kernel, and </a:t>
            </a:r>
            <a:endParaRPr b="1" sz="2400"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b="1" lang="en-IN" sz="2400"/>
              <a:t>hardware.</a:t>
            </a:r>
            <a:r>
              <a:rPr lang="en-IN" sz="2400"/>
              <a:t> </a:t>
            </a:r>
            <a:endParaRPr sz="2400"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 sz="2400"/>
              <a:t>Each layer addresses the needs of a different class of users within the cloud computing community and most likely builds on the underlying layers</a:t>
            </a:r>
            <a:endParaRPr sz="2400"/>
          </a:p>
        </p:txBody>
      </p:sp>
      <p:sp>
        <p:nvSpPr>
          <p:cNvPr id="2659" name="Google Shape;2659;p27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16-01-2025</a:t>
            </a:r>
            <a:endParaRPr/>
          </a:p>
        </p:txBody>
      </p:sp>
      <p:sp>
        <p:nvSpPr>
          <p:cNvPr id="2660" name="Google Shape;2660;p27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Prof. Shweta Dhawan Chachra</a:t>
            </a:r>
            <a:endParaRPr/>
          </a:p>
        </p:txBody>
      </p:sp>
      <p:sp>
        <p:nvSpPr>
          <p:cNvPr id="2661" name="Google Shape;2661;p27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27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IN"/>
              <a:t>Cloud interoperability and standards</a:t>
            </a:r>
            <a:endParaRPr/>
          </a:p>
        </p:txBody>
      </p:sp>
      <p:sp>
        <p:nvSpPr>
          <p:cNvPr id="2667" name="Google Shape;2667;p27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 sz="2400"/>
              <a:t>Introducing standards and allowing interoperability between solutions offered by different vendors are objectives of fundamental importance. </a:t>
            </a:r>
            <a:endParaRPr sz="2400"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b="1" lang="en-IN" sz="2400"/>
              <a:t>Vendor lock-in </a:t>
            </a:r>
            <a:r>
              <a:rPr lang="en-IN" sz="2400"/>
              <a:t>constitutes one of the major strategic barriers against the seamless adoption of cloud computing at all stages.</a:t>
            </a:r>
            <a:endParaRPr sz="2400"/>
          </a:p>
        </p:txBody>
      </p:sp>
      <p:sp>
        <p:nvSpPr>
          <p:cNvPr id="2668" name="Google Shape;2668;p27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16-01-2025</a:t>
            </a:r>
            <a:endParaRPr/>
          </a:p>
        </p:txBody>
      </p:sp>
      <p:sp>
        <p:nvSpPr>
          <p:cNvPr id="2669" name="Google Shape;2669;p27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Prof. Shweta Dhawan Chachra</a:t>
            </a:r>
            <a:endParaRPr/>
          </a:p>
        </p:txBody>
      </p:sp>
      <p:sp>
        <p:nvSpPr>
          <p:cNvPr id="2670" name="Google Shape;2670;p27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4" name="Shape 2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5" name="Google Shape;2675;p27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IN"/>
              <a:t>Cloud interoperability and standards</a:t>
            </a:r>
            <a:endParaRPr/>
          </a:p>
        </p:txBody>
      </p:sp>
      <p:sp>
        <p:nvSpPr>
          <p:cNvPr id="2676" name="Google Shape;2676;p272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b="1" lang="en-IN" sz="2400"/>
              <a:t>Vendor lock-in can prevent a customer from switching to another competitor’s solution, or </a:t>
            </a:r>
            <a:endParaRPr b="1" sz="2400"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b="1" lang="en-IN" sz="2400"/>
              <a:t>when this is possible, it happens at considerable conversion cost and requires significant amounts of time. </a:t>
            </a:r>
            <a:endParaRPr b="1" sz="2400"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 sz="2400"/>
              <a:t>This can occur either because </a:t>
            </a:r>
            <a:r>
              <a:rPr b="1" lang="en-IN" sz="2400">
                <a:solidFill>
                  <a:srgbClr val="FF0000"/>
                </a:solidFill>
              </a:rPr>
              <a:t>the customer wants to find a more suitable solution for customer needs or because the vendor is no longer able to provide the required service.</a:t>
            </a:r>
            <a:endParaRPr b="1" sz="2400">
              <a:solidFill>
                <a:srgbClr val="FF0000"/>
              </a:solidFill>
            </a:endParaRPr>
          </a:p>
        </p:txBody>
      </p:sp>
      <p:sp>
        <p:nvSpPr>
          <p:cNvPr id="2677" name="Google Shape;2677;p27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16-01-2025</a:t>
            </a:r>
            <a:endParaRPr/>
          </a:p>
        </p:txBody>
      </p:sp>
      <p:sp>
        <p:nvSpPr>
          <p:cNvPr id="2678" name="Google Shape;2678;p27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Prof. Shweta Dhawan Chachra</a:t>
            </a:r>
            <a:endParaRPr/>
          </a:p>
        </p:txBody>
      </p:sp>
      <p:sp>
        <p:nvSpPr>
          <p:cNvPr id="2679" name="Google Shape;2679;p27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27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IN"/>
              <a:t>Cloud interoperability and standards</a:t>
            </a:r>
            <a:endParaRPr/>
          </a:p>
        </p:txBody>
      </p:sp>
      <p:sp>
        <p:nvSpPr>
          <p:cNvPr id="2685" name="Google Shape;2685;p273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 sz="2400"/>
              <a:t>The current state of standards and interoperability in cloud computing </a:t>
            </a:r>
            <a:r>
              <a:rPr b="1" lang="en-IN" sz="2400"/>
              <a:t>resembles the early Internet era, </a:t>
            </a:r>
            <a:endParaRPr b="1" sz="2400"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b="1" lang="en-IN" sz="2400"/>
              <a:t>when there was no common agreement on the protocols and technologies used and each organization had its own network. </a:t>
            </a:r>
            <a:endParaRPr b="1" sz="2400"/>
          </a:p>
        </p:txBody>
      </p:sp>
      <p:sp>
        <p:nvSpPr>
          <p:cNvPr id="2686" name="Google Shape;2686;p27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16-01-2025</a:t>
            </a:r>
            <a:endParaRPr/>
          </a:p>
        </p:txBody>
      </p:sp>
      <p:sp>
        <p:nvSpPr>
          <p:cNvPr id="2687" name="Google Shape;2687;p27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Prof. Shweta Dhawan Chachra</a:t>
            </a:r>
            <a:endParaRPr/>
          </a:p>
        </p:txBody>
      </p:sp>
      <p:sp>
        <p:nvSpPr>
          <p:cNvPr id="2688" name="Google Shape;2688;p27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2" name="Shape 2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3" name="Google Shape;2693;p27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IN"/>
              <a:t>Cloud interoperability and standards</a:t>
            </a:r>
            <a:endParaRPr/>
          </a:p>
        </p:txBody>
      </p:sp>
      <p:sp>
        <p:nvSpPr>
          <p:cNvPr id="2694" name="Google Shape;2694;p27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 sz="2400"/>
              <a:t>Yet the first steps toward a standardization process have been made, and the following organizations are leading the path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 sz="2400"/>
              <a:t>Cloud Computing Interoperability Forum (CCIF), </a:t>
            </a:r>
            <a:endParaRPr sz="2400"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 sz="2400"/>
              <a:t>Open Cloud Consortium, and </a:t>
            </a:r>
            <a:endParaRPr sz="2400"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 sz="2400"/>
              <a:t>DMTF Cloud Standards Incubator</a:t>
            </a:r>
            <a:endParaRPr/>
          </a:p>
        </p:txBody>
      </p:sp>
      <p:sp>
        <p:nvSpPr>
          <p:cNvPr id="2695" name="Google Shape;2695;p27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16-01-2025</a:t>
            </a:r>
            <a:endParaRPr/>
          </a:p>
        </p:txBody>
      </p:sp>
      <p:sp>
        <p:nvSpPr>
          <p:cNvPr id="2696" name="Google Shape;2696;p27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Prof. Shweta Dhawan Chachra</a:t>
            </a:r>
            <a:endParaRPr/>
          </a:p>
        </p:txBody>
      </p:sp>
      <p:sp>
        <p:nvSpPr>
          <p:cNvPr id="2697" name="Google Shape;2697;p27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1" name="Shape 2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2" name="Google Shape;2702;p27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IN"/>
              <a:t>Scalability and fault tolerance</a:t>
            </a:r>
            <a:endParaRPr/>
          </a:p>
        </p:txBody>
      </p:sp>
      <p:sp>
        <p:nvSpPr>
          <p:cNvPr id="2703" name="Google Shape;2703;p275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 sz="2400"/>
              <a:t>The ability to scale on demand constitutes one of the most attractive features of cloud computing. </a:t>
            </a:r>
            <a:r>
              <a:rPr b="1" lang="en-IN" sz="2400"/>
              <a:t>Clouds allow scaling beyond the limits of the existing in-house IT resources, whether they are infrastructure (compute and storage) or applications services. </a:t>
            </a:r>
            <a:endParaRPr b="1" sz="2400"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 sz="2400"/>
              <a:t>To implement such a capability, the cloud middleware has to be designed with the principle of scalability along different dimensions in mind—for example, performance, size, and load. </a:t>
            </a:r>
            <a:endParaRPr sz="2400"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b="1" lang="en-IN" sz="2400"/>
              <a:t>The cloud middleware manages a huge number of resource and users, which rely on the cloud to obtain the horsepower that they cannot obtain within the premises</a:t>
            </a:r>
            <a:r>
              <a:rPr lang="en-IN" sz="2400"/>
              <a:t> without bearing considerable administrative and maintenance costs</a:t>
            </a:r>
            <a:endParaRPr sz="2400"/>
          </a:p>
        </p:txBody>
      </p:sp>
      <p:sp>
        <p:nvSpPr>
          <p:cNvPr id="2704" name="Google Shape;2704;p27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16-01-2025</a:t>
            </a:r>
            <a:endParaRPr/>
          </a:p>
        </p:txBody>
      </p:sp>
      <p:sp>
        <p:nvSpPr>
          <p:cNvPr id="2705" name="Google Shape;2705;p27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Prof. Shweta Dhawan Chachra</a:t>
            </a:r>
            <a:endParaRPr/>
          </a:p>
        </p:txBody>
      </p:sp>
      <p:sp>
        <p:nvSpPr>
          <p:cNvPr id="2706" name="Google Shape;2706;p27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27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IN"/>
              <a:t>Security, trust, and privacy</a:t>
            </a:r>
            <a:endParaRPr/>
          </a:p>
        </p:txBody>
      </p:sp>
      <p:sp>
        <p:nvSpPr>
          <p:cNvPr id="2712" name="Google Shape;2712;p276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 sz="2400"/>
              <a:t>Security, trust, and privacy issues are major obstacles for massive adoption of cloud computing. </a:t>
            </a:r>
            <a:endParaRPr sz="2400"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 sz="2400"/>
              <a:t>The traditional cryptographic technologies are used to prevent data tampering and access to sensitive information. </a:t>
            </a:r>
            <a:endParaRPr sz="2400"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b="1" lang="en-IN" sz="2400"/>
              <a:t>The massive use of virtualization technologies exposes the existing system to new threats, which previously were not considered applicable.</a:t>
            </a:r>
            <a:endParaRPr/>
          </a:p>
          <a:p>
            <a:pPr indent="-1905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b="1" sz="2400"/>
          </a:p>
          <a:p>
            <a:pPr indent="-1905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b="1" sz="2400"/>
          </a:p>
        </p:txBody>
      </p:sp>
      <p:sp>
        <p:nvSpPr>
          <p:cNvPr id="2713" name="Google Shape;2713;p27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16-01-2025</a:t>
            </a:r>
            <a:endParaRPr/>
          </a:p>
        </p:txBody>
      </p:sp>
      <p:sp>
        <p:nvSpPr>
          <p:cNvPr id="2714" name="Google Shape;2714;p27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Prof. Shweta Dhawan Chachra</a:t>
            </a:r>
            <a:endParaRPr/>
          </a:p>
        </p:txBody>
      </p:sp>
      <p:sp>
        <p:nvSpPr>
          <p:cNvPr id="2715" name="Google Shape;2715;p27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9" name="Shape 2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0" name="Google Shape;2720;p27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IN"/>
              <a:t>Security, trust, and privacy</a:t>
            </a:r>
            <a:endParaRPr/>
          </a:p>
        </p:txBody>
      </p:sp>
      <p:sp>
        <p:nvSpPr>
          <p:cNvPr id="2721" name="Google Shape;2721;p277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 sz="2400"/>
              <a:t>On one side we need to decide </a:t>
            </a:r>
            <a:r>
              <a:rPr b="1" lang="en-IN" sz="2400"/>
              <a:t>whether to trust the provider itself; </a:t>
            </a:r>
            <a:endParaRPr b="1" sz="2400"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 sz="2400"/>
              <a:t>On the other side, </a:t>
            </a:r>
            <a:r>
              <a:rPr b="1" lang="en-IN" sz="2400"/>
              <a:t>specific regulations can simply prevail over the agreement the provider is willing to establish </a:t>
            </a:r>
            <a:r>
              <a:rPr lang="en-IN" sz="2400"/>
              <a:t>with us concerning the privacy of the information managed on our behalf. </a:t>
            </a:r>
            <a:endParaRPr sz="2400"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 sz="2400"/>
              <a:t>Moreover, cloud services delivered to the end user can be the result of </a:t>
            </a:r>
            <a:r>
              <a:rPr b="1" lang="en-IN" sz="2400"/>
              <a:t>a complex stack of services that are obtained by third parties via the primary cloud service provider.</a:t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sp>
        <p:nvSpPr>
          <p:cNvPr id="2722" name="Google Shape;2722;p27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16-01-2025</a:t>
            </a:r>
            <a:endParaRPr/>
          </a:p>
        </p:txBody>
      </p:sp>
      <p:sp>
        <p:nvSpPr>
          <p:cNvPr id="2723" name="Google Shape;2723;p27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Prof. Shweta Dhawan Chachra</a:t>
            </a:r>
            <a:endParaRPr/>
          </a:p>
        </p:txBody>
      </p:sp>
      <p:sp>
        <p:nvSpPr>
          <p:cNvPr id="2724" name="Google Shape;2724;p27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27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IN"/>
              <a:t>Security, trust, and privacy</a:t>
            </a:r>
            <a:endParaRPr/>
          </a:p>
        </p:txBody>
      </p:sp>
      <p:sp>
        <p:nvSpPr>
          <p:cNvPr id="2730" name="Google Shape;2730;p278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 sz="2400"/>
              <a:t>In this case there is </a:t>
            </a:r>
            <a:r>
              <a:rPr b="1" lang="en-IN" sz="2400"/>
              <a:t>a chain of responsibilities in terms of service delivery</a:t>
            </a:r>
            <a:r>
              <a:rPr lang="en-IN" sz="2400"/>
              <a:t> that can introduce more vulnerability for the secure management of data, the enforcement of privacy rules, and the trust given to the service provider. </a:t>
            </a:r>
            <a:endParaRPr sz="2400"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 sz="2400"/>
              <a:t>In particular, when </a:t>
            </a:r>
            <a:r>
              <a:rPr b="1" lang="en-IN" sz="2400"/>
              <a:t>a violation of privacy or illegal access to sensitive information is detected</a:t>
            </a:r>
            <a:r>
              <a:rPr lang="en-IN" sz="2400"/>
              <a:t>, </a:t>
            </a:r>
            <a:r>
              <a:rPr b="1" lang="en-IN" sz="2400"/>
              <a:t>it could become difficult to identify who is liable for such violations. </a:t>
            </a:r>
            <a:endParaRPr b="1" sz="2400"/>
          </a:p>
        </p:txBody>
      </p:sp>
      <p:sp>
        <p:nvSpPr>
          <p:cNvPr id="2731" name="Google Shape;2731;p27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16-01-2025</a:t>
            </a:r>
            <a:endParaRPr/>
          </a:p>
        </p:txBody>
      </p:sp>
      <p:sp>
        <p:nvSpPr>
          <p:cNvPr id="2732" name="Google Shape;2732;p27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Prof. Shweta Dhawan Chachra</a:t>
            </a:r>
            <a:endParaRPr/>
          </a:p>
        </p:txBody>
      </p:sp>
      <p:sp>
        <p:nvSpPr>
          <p:cNvPr id="2733" name="Google Shape;2733;p27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7" name="Shape 2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8" name="Google Shape;2738;p27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IN"/>
              <a:t>Organizational aspects</a:t>
            </a:r>
            <a:endParaRPr/>
          </a:p>
        </p:txBody>
      </p:sp>
      <p:sp>
        <p:nvSpPr>
          <p:cNvPr id="2739" name="Google Shape;2739;p279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 sz="2400"/>
              <a:t>Cloud computing introduces a significant change in the way IT services are consumed and managed. </a:t>
            </a:r>
            <a:endParaRPr sz="2400"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 sz="2400"/>
              <a:t>More precisely, storage, compute power, network infrastructure, and applications are delivered as metered services over the Internet. </a:t>
            </a:r>
            <a:endParaRPr sz="2400"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b="1" lang="en-IN" sz="2400"/>
              <a:t>This introduces a billing model that is new within typical enterprise IT departments, which requires a certain level of cultural and organizational process maturity. </a:t>
            </a:r>
            <a:endParaRPr b="1" sz="2400"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 sz="2400"/>
              <a:t>In particular, a wide acceptance of cloud computing will require a significant </a:t>
            </a:r>
            <a:r>
              <a:rPr b="1" lang="en-IN" sz="2400"/>
              <a:t>change to business processes and organizational boundaries</a:t>
            </a:r>
            <a:endParaRPr b="1" sz="2400"/>
          </a:p>
        </p:txBody>
      </p:sp>
      <p:sp>
        <p:nvSpPr>
          <p:cNvPr id="2740" name="Google Shape;2740;p27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16-01-2025</a:t>
            </a:r>
            <a:endParaRPr/>
          </a:p>
        </p:txBody>
      </p:sp>
      <p:sp>
        <p:nvSpPr>
          <p:cNvPr id="2741" name="Google Shape;2741;p27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Prof. Shweta Dhawan Chachra</a:t>
            </a:r>
            <a:endParaRPr/>
          </a:p>
        </p:txBody>
      </p:sp>
      <p:sp>
        <p:nvSpPr>
          <p:cNvPr id="2742" name="Google Shape;2742;p27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2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IN"/>
              <a:t>Live Migration </a:t>
            </a:r>
            <a:br>
              <a:rPr lang="en-IN"/>
            </a:br>
            <a:r>
              <a:rPr lang="en-IN"/>
              <a:t>When?</a:t>
            </a:r>
            <a:endParaRPr/>
          </a:p>
        </p:txBody>
      </p:sp>
      <p:sp>
        <p:nvSpPr>
          <p:cNvPr id="347" name="Google Shape;347;p28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 sz="2400"/>
              <a:t>During a planned maintenance event on a virtual machine (VM) instance's underlying hardware, Compute Engine might move the VM to another host. </a:t>
            </a:r>
            <a:endParaRPr sz="2400"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 sz="2400"/>
              <a:t>To keep a VM running during a host event, Compute Engine performs a </a:t>
            </a:r>
            <a:r>
              <a:rPr i="1" lang="en-IN" sz="2400"/>
              <a:t>live migration</a:t>
            </a:r>
            <a:r>
              <a:rPr lang="en-IN" sz="2400"/>
              <a:t> of the VM to another host in the same zone. </a:t>
            </a:r>
            <a:endParaRPr sz="2400"/>
          </a:p>
        </p:txBody>
      </p:sp>
      <p:sp>
        <p:nvSpPr>
          <p:cNvPr id="348" name="Google Shape;348;p2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16-01-2025</a:t>
            </a:r>
            <a:endParaRPr/>
          </a:p>
        </p:txBody>
      </p:sp>
      <p:sp>
        <p:nvSpPr>
          <p:cNvPr id="349" name="Google Shape;349;p2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Prof. Shweta Dhawan Chachra</a:t>
            </a:r>
            <a:endParaRPr/>
          </a:p>
        </p:txBody>
      </p:sp>
      <p:sp>
        <p:nvSpPr>
          <p:cNvPr id="350" name="Google Shape;350;p2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6" name="Shape 2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7" name="Google Shape;2747;p28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IN"/>
              <a:t>Organizational aspects</a:t>
            </a:r>
            <a:endParaRPr/>
          </a:p>
        </p:txBody>
      </p:sp>
      <p:sp>
        <p:nvSpPr>
          <p:cNvPr id="2748" name="Google Shape;2748;p280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 sz="2400"/>
              <a:t>In particular, the following questions have to be considered: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IN" sz="2400"/>
              <a:t>What is the </a:t>
            </a:r>
            <a:r>
              <a:rPr b="1" lang="en-IN" sz="2400"/>
              <a:t>new role of the IT department in an enterprise that completely or significantly relies on the cloud?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b="1" lang="en-IN" sz="2400"/>
              <a:t>How will the compliance department perform its activity when there is a considerable lack of control over application </a:t>
            </a:r>
            <a:endParaRPr b="1" sz="2400"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b="1" lang="en-IN" sz="2400"/>
              <a:t>What are the implications (political, legal, etc.) for organizations that lose control over some aspects of their services? 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IN" sz="2400"/>
              <a:t>What will be the perception of the end users of such services workflows?</a:t>
            </a:r>
            <a:endParaRPr b="1" sz="2400"/>
          </a:p>
        </p:txBody>
      </p:sp>
      <p:sp>
        <p:nvSpPr>
          <p:cNvPr id="2749" name="Google Shape;2749;p28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16-01-2025</a:t>
            </a:r>
            <a:endParaRPr/>
          </a:p>
        </p:txBody>
      </p:sp>
      <p:sp>
        <p:nvSpPr>
          <p:cNvPr id="2750" name="Google Shape;2750;p28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Prof. Shweta Dhawan Chachra</a:t>
            </a:r>
            <a:endParaRPr/>
          </a:p>
        </p:txBody>
      </p:sp>
      <p:sp>
        <p:nvSpPr>
          <p:cNvPr id="2751" name="Google Shape;2751;p28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2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IN"/>
              <a:t>Live Migration</a:t>
            </a:r>
            <a:endParaRPr/>
          </a:p>
        </p:txBody>
      </p:sp>
      <p:sp>
        <p:nvSpPr>
          <p:cNvPr id="356" name="Google Shape;356;p29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IN" sz="2000"/>
              <a:t>When it is properly carried out, </a:t>
            </a:r>
            <a:endParaRPr/>
          </a:p>
          <a:p>
            <a:pPr indent="-285750" lvl="1" marL="74295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IN" sz="2000"/>
              <a:t>this process takes place </a:t>
            </a:r>
            <a:r>
              <a:rPr lang="en-IN" sz="2000" u="sng"/>
              <a:t>without any noticeable effect from the end user’s point of view(a matter of milliseconds).</a:t>
            </a:r>
            <a:endParaRPr/>
          </a:p>
          <a:p>
            <a:pPr indent="-158750" lvl="1" marL="74295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 u="sng"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IN" sz="2000"/>
              <a:t>Live migration is automatically started by strategies such as load balancing and server consolidation.</a:t>
            </a:r>
            <a:endParaRPr sz="2000" u="sng"/>
          </a:p>
          <a:p>
            <a:pPr indent="-215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IN" sz="2000"/>
              <a:t>Can also be </a:t>
            </a:r>
            <a:r>
              <a:rPr lang="en-IN" sz="2000" u="sng"/>
              <a:t>used for load balancing</a:t>
            </a:r>
            <a:r>
              <a:rPr lang="en-IN" sz="2000"/>
              <a:t> </a:t>
            </a:r>
            <a:endParaRPr/>
          </a:p>
          <a:p>
            <a:pPr indent="-285750" lvl="1" marL="74295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IN" sz="2000"/>
              <a:t>work is shared among computers </a:t>
            </a:r>
            <a:endParaRPr/>
          </a:p>
          <a:p>
            <a:pPr indent="-285750" lvl="1" marL="74295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IN" sz="2000"/>
              <a:t>to optimize the utilization of available CPU Resources. </a:t>
            </a:r>
            <a:endParaRPr sz="2000"/>
          </a:p>
        </p:txBody>
      </p:sp>
      <p:sp>
        <p:nvSpPr>
          <p:cNvPr id="357" name="Google Shape;357;p2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16-01-2025</a:t>
            </a:r>
            <a:endParaRPr/>
          </a:p>
        </p:txBody>
      </p:sp>
      <p:sp>
        <p:nvSpPr>
          <p:cNvPr id="358" name="Google Shape;358;p2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Prof. Shweta Dhawan Chachra</a:t>
            </a:r>
            <a:endParaRPr/>
          </a:p>
        </p:txBody>
      </p:sp>
      <p:sp>
        <p:nvSpPr>
          <p:cNvPr id="359" name="Google Shape;359;p2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IN"/>
              <a:t>What is VM?</a:t>
            </a:r>
            <a:endParaRPr/>
          </a:p>
        </p:txBody>
      </p:sp>
      <p:sp>
        <p:nvSpPr>
          <p:cNvPr id="110" name="Google Shape;110;p3"/>
          <p:cNvSpPr txBox="1"/>
          <p:nvPr>
            <p:ph idx="1" type="body"/>
          </p:nvPr>
        </p:nvSpPr>
        <p:spPr>
          <a:xfrm>
            <a:off x="467544" y="1340768"/>
            <a:ext cx="8229600" cy="38164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IN" sz="2800"/>
              <a:t>Allows to run Multiple Operating Systems as VMs on a single computer</a:t>
            </a:r>
            <a:endParaRPr/>
          </a:p>
          <a:p>
            <a:pPr indent="-191770" lvl="0" marL="34290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sz="2800"/>
          </a:p>
          <a:p>
            <a:pPr indent="-342900" lvl="0" marL="34290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IN" sz="2800"/>
              <a:t>A VM is a discrete set of files.</a:t>
            </a:r>
            <a:endParaRPr/>
          </a:p>
          <a:p>
            <a:pPr indent="0" lvl="0" marL="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sz="2800"/>
          </a:p>
          <a:p>
            <a:pPr indent="0" lvl="0" marL="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IN" sz="2800"/>
              <a:t>Main Files:</a:t>
            </a:r>
            <a:endParaRPr/>
          </a:p>
          <a:p>
            <a:pPr indent="-342900" lvl="0" marL="34290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IN" sz="2800"/>
              <a:t>Configuration file</a:t>
            </a:r>
            <a:endParaRPr/>
          </a:p>
          <a:p>
            <a:pPr indent="-342900" lvl="0" marL="34290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IN" sz="2800"/>
              <a:t>Virtual disk file</a:t>
            </a:r>
            <a:endParaRPr/>
          </a:p>
          <a:p>
            <a:pPr indent="-342900" lvl="0" marL="34290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IN" sz="2800"/>
              <a:t>NVRAM settings file</a:t>
            </a:r>
            <a:endParaRPr/>
          </a:p>
          <a:p>
            <a:pPr indent="-342900" lvl="0" marL="34290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IN" sz="2800"/>
              <a:t>Log file</a:t>
            </a:r>
            <a:endParaRPr/>
          </a:p>
          <a:p>
            <a:pPr indent="-191770" lvl="0" marL="34290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sz="2800"/>
          </a:p>
          <a:p>
            <a:pPr indent="-191770" lvl="0" marL="34290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sz="2800" u="sng"/>
          </a:p>
          <a:p>
            <a:pPr indent="-191770" lvl="0" marL="34290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sz="2800" u="sng"/>
          </a:p>
          <a:p>
            <a:pPr indent="-191770" lvl="0" marL="34290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sz="2800" u="sng"/>
          </a:p>
          <a:p>
            <a:pPr indent="-191770" lvl="0" marL="34290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sz="2800" u="sng"/>
          </a:p>
          <a:p>
            <a:pPr indent="-191770" lvl="0" marL="34290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sz="2800" u="sng"/>
          </a:p>
        </p:txBody>
      </p:sp>
      <p:sp>
        <p:nvSpPr>
          <p:cNvPr id="111" name="Google Shape;111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16-01-2025</a:t>
            </a:r>
            <a:endParaRPr/>
          </a:p>
        </p:txBody>
      </p:sp>
      <p:sp>
        <p:nvSpPr>
          <p:cNvPr id="112" name="Google Shape;112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Prof. Shweta Dhawan Chachra</a:t>
            </a:r>
            <a:endParaRPr/>
          </a:p>
        </p:txBody>
      </p:sp>
      <p:sp>
        <p:nvSpPr>
          <p:cNvPr id="113" name="Google Shape;113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114" name="Google Shape;114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64088" y="2185563"/>
            <a:ext cx="2324100" cy="241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3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IN"/>
              <a:t>Live Migration</a:t>
            </a:r>
            <a:br>
              <a:rPr lang="en-IN"/>
            </a:br>
            <a:r>
              <a:rPr lang="en-IN"/>
              <a:t>How?</a:t>
            </a:r>
            <a:endParaRPr/>
          </a:p>
        </p:txBody>
      </p:sp>
      <p:sp>
        <p:nvSpPr>
          <p:cNvPr id="365" name="Google Shape;365;p30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397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pic>
        <p:nvPicPr>
          <p:cNvPr id="366" name="Google Shape;366;p30"/>
          <p:cNvPicPr preferRelativeResize="0"/>
          <p:nvPr/>
        </p:nvPicPr>
        <p:blipFill rotWithShape="1">
          <a:blip r:embed="rId3">
            <a:alphaModFix/>
          </a:blip>
          <a:srcRect b="9468" l="35810" r="19123" t="26984"/>
          <a:stretch/>
        </p:blipFill>
        <p:spPr>
          <a:xfrm>
            <a:off x="611560" y="1628800"/>
            <a:ext cx="8064896" cy="4648531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3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16-01-2025</a:t>
            </a:r>
            <a:endParaRPr/>
          </a:p>
        </p:txBody>
      </p:sp>
      <p:sp>
        <p:nvSpPr>
          <p:cNvPr id="368" name="Google Shape;368;p3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Prof. Shweta Dhawan Chachra</a:t>
            </a:r>
            <a:endParaRPr/>
          </a:p>
        </p:txBody>
      </p:sp>
      <p:sp>
        <p:nvSpPr>
          <p:cNvPr id="369" name="Google Shape;369;p3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1"/>
          <p:cNvSpPr txBox="1"/>
          <p:nvPr>
            <p:ph idx="1" type="body"/>
          </p:nvPr>
        </p:nvSpPr>
        <p:spPr>
          <a:xfrm>
            <a:off x="179512" y="1600200"/>
            <a:ext cx="41148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IN" sz="2400"/>
              <a:t>Stage 0:Pre Migration: 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b="1" lang="en-IN" sz="2400"/>
              <a:t>Preparatory step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b="1" lang="en-IN" sz="2400"/>
              <a:t>Determining the migrating VM and the destination host</a:t>
            </a:r>
            <a:endParaRPr b="1" sz="2400"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 sz="2400"/>
              <a:t>An </a:t>
            </a:r>
            <a:r>
              <a:rPr lang="en-IN" sz="2400" u="sng"/>
              <a:t>Active VM exists on the physical host A.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 sz="2400" u="sng"/>
              <a:t>Alternate physical host may be selected for migration</a:t>
            </a:r>
            <a:endParaRPr sz="2400" u="sng"/>
          </a:p>
          <a:p>
            <a:pPr indent="-1905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</p:txBody>
      </p:sp>
      <p:sp>
        <p:nvSpPr>
          <p:cNvPr id="375" name="Google Shape;375;p31"/>
          <p:cNvSpPr txBox="1"/>
          <p:nvPr/>
        </p:nvSpPr>
        <p:spPr>
          <a:xfrm>
            <a:off x="609600" y="4270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IN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Live Migration</a:t>
            </a:r>
            <a:endParaRPr sz="4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6" name="Google Shape;376;p3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16-01-2025</a:t>
            </a:r>
            <a:endParaRPr/>
          </a:p>
        </p:txBody>
      </p:sp>
      <p:sp>
        <p:nvSpPr>
          <p:cNvPr id="377" name="Google Shape;377;p3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Prof. Shweta Dhawan Chachra</a:t>
            </a:r>
            <a:endParaRPr/>
          </a:p>
        </p:txBody>
      </p:sp>
      <p:sp>
        <p:nvSpPr>
          <p:cNvPr id="378" name="Google Shape;378;p3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379" name="Google Shape;379;p31"/>
          <p:cNvPicPr preferRelativeResize="0"/>
          <p:nvPr/>
        </p:nvPicPr>
        <p:blipFill rotWithShape="1">
          <a:blip r:embed="rId3">
            <a:alphaModFix/>
          </a:blip>
          <a:srcRect b="9468" l="35810" r="19123" t="26984"/>
          <a:stretch/>
        </p:blipFill>
        <p:spPr>
          <a:xfrm>
            <a:off x="4283968" y="1628800"/>
            <a:ext cx="4860032" cy="4648531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p31"/>
          <p:cNvSpPr/>
          <p:nvPr/>
        </p:nvSpPr>
        <p:spPr>
          <a:xfrm>
            <a:off x="5076056" y="1546877"/>
            <a:ext cx="4032448" cy="874011"/>
          </a:xfrm>
          <a:prstGeom prst="ellipse">
            <a:avLst/>
          </a:prstGeom>
          <a:noFill/>
          <a:ln cap="flat" cmpd="sng" w="38100">
            <a:solidFill>
              <a:srgbClr val="F5913F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32"/>
          <p:cNvSpPr txBox="1"/>
          <p:nvPr>
            <p:ph idx="1" type="body"/>
          </p:nvPr>
        </p:nvSpPr>
        <p:spPr>
          <a:xfrm>
            <a:off x="179512" y="1600200"/>
            <a:ext cx="41148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IN" sz="2400"/>
              <a:t>Stage 1:Reservation: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 sz="2400"/>
              <a:t>A </a:t>
            </a:r>
            <a:r>
              <a:rPr lang="en-IN" sz="2400" u="sng"/>
              <a:t>request is issued to migrate an OS from host A to host B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 sz="2400"/>
              <a:t>A precondition is that </a:t>
            </a:r>
            <a:r>
              <a:rPr lang="en-IN" sz="2400" u="sng"/>
              <a:t>the necessary resources exist on B and has a VM container of that size</a:t>
            </a:r>
            <a:endParaRPr sz="2400"/>
          </a:p>
          <a:p>
            <a:pPr indent="-1905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</p:txBody>
      </p:sp>
      <p:sp>
        <p:nvSpPr>
          <p:cNvPr id="386" name="Google Shape;386;p32"/>
          <p:cNvSpPr txBox="1"/>
          <p:nvPr/>
        </p:nvSpPr>
        <p:spPr>
          <a:xfrm>
            <a:off x="609600" y="4270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IN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Live Migration</a:t>
            </a:r>
            <a:endParaRPr sz="4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7" name="Google Shape;387;p3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16-01-2025</a:t>
            </a:r>
            <a:endParaRPr/>
          </a:p>
        </p:txBody>
      </p:sp>
      <p:sp>
        <p:nvSpPr>
          <p:cNvPr id="388" name="Google Shape;388;p3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Prof. Shweta Dhawan Chachra</a:t>
            </a:r>
            <a:endParaRPr/>
          </a:p>
        </p:txBody>
      </p:sp>
      <p:sp>
        <p:nvSpPr>
          <p:cNvPr id="389" name="Google Shape;389;p3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390" name="Google Shape;390;p32"/>
          <p:cNvPicPr preferRelativeResize="0"/>
          <p:nvPr/>
        </p:nvPicPr>
        <p:blipFill rotWithShape="1">
          <a:blip r:embed="rId3">
            <a:alphaModFix/>
          </a:blip>
          <a:srcRect b="9468" l="35810" r="19123" t="26984"/>
          <a:stretch/>
        </p:blipFill>
        <p:spPr>
          <a:xfrm>
            <a:off x="4283968" y="1628800"/>
            <a:ext cx="4860032" cy="4648531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p32"/>
          <p:cNvSpPr/>
          <p:nvPr/>
        </p:nvSpPr>
        <p:spPr>
          <a:xfrm>
            <a:off x="5076056" y="1546877"/>
            <a:ext cx="4032448" cy="874011"/>
          </a:xfrm>
          <a:prstGeom prst="ellipse">
            <a:avLst/>
          </a:prstGeom>
          <a:noFill/>
          <a:ln cap="flat" cmpd="sng" w="38100">
            <a:solidFill>
              <a:srgbClr val="F5913F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2" name="Google Shape;392;p32"/>
          <p:cNvSpPr/>
          <p:nvPr/>
        </p:nvSpPr>
        <p:spPr>
          <a:xfrm>
            <a:off x="5148064" y="2492896"/>
            <a:ext cx="4032448" cy="648072"/>
          </a:xfrm>
          <a:prstGeom prst="ellipse">
            <a:avLst/>
          </a:prstGeom>
          <a:noFill/>
          <a:ln cap="flat" cmpd="sng" w="38100">
            <a:solidFill>
              <a:srgbClr val="F5913F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33"/>
          <p:cNvSpPr txBox="1"/>
          <p:nvPr>
            <p:ph idx="1" type="body"/>
          </p:nvPr>
        </p:nvSpPr>
        <p:spPr>
          <a:xfrm>
            <a:off x="323528" y="1600200"/>
            <a:ext cx="3970784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IN" sz="2400"/>
              <a:t>Stage 2:Iterative precopy: 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 sz="2400"/>
              <a:t>Since the whole execution state of the VM is stored in memory, </a:t>
            </a:r>
            <a:endParaRPr sz="2400"/>
          </a:p>
          <a:p>
            <a:pPr indent="-285750" lvl="1" marL="74295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Char char="–"/>
            </a:pPr>
            <a:r>
              <a:rPr b="1" lang="en-IN" sz="2200"/>
              <a:t>sending the VM’s memory to the destination node </a:t>
            </a:r>
            <a:r>
              <a:rPr lang="en-IN" sz="2200"/>
              <a:t>ensures continuity of the service provided by the VM.</a:t>
            </a:r>
            <a:endParaRPr/>
          </a:p>
          <a:p>
            <a:pPr indent="-1905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  <a:p>
            <a:pPr indent="-1905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</p:txBody>
      </p:sp>
      <p:sp>
        <p:nvSpPr>
          <p:cNvPr id="398" name="Google Shape;398;p33"/>
          <p:cNvSpPr txBox="1"/>
          <p:nvPr/>
        </p:nvSpPr>
        <p:spPr>
          <a:xfrm>
            <a:off x="609600" y="4270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IN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Live Migration</a:t>
            </a:r>
            <a:endParaRPr sz="4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9" name="Google Shape;399;p3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16-01-2025</a:t>
            </a:r>
            <a:endParaRPr/>
          </a:p>
        </p:txBody>
      </p:sp>
      <p:sp>
        <p:nvSpPr>
          <p:cNvPr id="400" name="Google Shape;400;p3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Prof. Shweta Dhawan Chachra</a:t>
            </a:r>
            <a:endParaRPr/>
          </a:p>
        </p:txBody>
      </p:sp>
      <p:sp>
        <p:nvSpPr>
          <p:cNvPr id="401" name="Google Shape;401;p3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402" name="Google Shape;402;p33"/>
          <p:cNvPicPr preferRelativeResize="0"/>
          <p:nvPr/>
        </p:nvPicPr>
        <p:blipFill rotWithShape="1">
          <a:blip r:embed="rId3">
            <a:alphaModFix/>
          </a:blip>
          <a:srcRect b="9468" l="35810" r="19123" t="26984"/>
          <a:stretch/>
        </p:blipFill>
        <p:spPr>
          <a:xfrm>
            <a:off x="4283968" y="1628800"/>
            <a:ext cx="4860032" cy="4648531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p33"/>
          <p:cNvSpPr/>
          <p:nvPr/>
        </p:nvSpPr>
        <p:spPr>
          <a:xfrm>
            <a:off x="5076056" y="3059045"/>
            <a:ext cx="4032448" cy="874011"/>
          </a:xfrm>
          <a:prstGeom prst="ellipse">
            <a:avLst/>
          </a:prstGeom>
          <a:noFill/>
          <a:ln cap="flat" cmpd="sng" w="38100">
            <a:solidFill>
              <a:srgbClr val="F5913F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34"/>
          <p:cNvSpPr txBox="1"/>
          <p:nvPr>
            <p:ph idx="1" type="body"/>
          </p:nvPr>
        </p:nvSpPr>
        <p:spPr>
          <a:xfrm>
            <a:off x="457200" y="1600200"/>
            <a:ext cx="3970784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IN" sz="2400"/>
              <a:t>Stage 2:Iterative precopy: 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n-IN" sz="2200"/>
              <a:t>Dur</a:t>
            </a:r>
            <a:r>
              <a:rPr lang="en-IN" sz="2400"/>
              <a:t>ing the </a:t>
            </a:r>
            <a:r>
              <a:rPr lang="en-IN" sz="2400" u="sng"/>
              <a:t>first iteration, 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IN" sz="2400" u="sng"/>
              <a:t>all memory pages are transferred from A to B. 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 sz="2400" u="sng"/>
              <a:t>Subsequent iterations 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IN" sz="2400" u="sng"/>
              <a:t>copy only those memory pages dirtied during the previous transfer phase.</a:t>
            </a:r>
            <a:endParaRPr/>
          </a:p>
          <a:p>
            <a:pPr indent="-1905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  <a:p>
            <a:pPr indent="-1905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</p:txBody>
      </p:sp>
      <p:sp>
        <p:nvSpPr>
          <p:cNvPr id="409" name="Google Shape;409;p34"/>
          <p:cNvSpPr txBox="1"/>
          <p:nvPr/>
        </p:nvSpPr>
        <p:spPr>
          <a:xfrm>
            <a:off x="609600" y="4270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IN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Live Migration</a:t>
            </a:r>
            <a:endParaRPr sz="4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0" name="Google Shape;410;p3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16-01-2025</a:t>
            </a:r>
            <a:endParaRPr/>
          </a:p>
        </p:txBody>
      </p:sp>
      <p:sp>
        <p:nvSpPr>
          <p:cNvPr id="411" name="Google Shape;411;p3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Prof. Shweta Dhawan Chachra</a:t>
            </a:r>
            <a:endParaRPr/>
          </a:p>
        </p:txBody>
      </p:sp>
      <p:sp>
        <p:nvSpPr>
          <p:cNvPr id="412" name="Google Shape;412;p3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413" name="Google Shape;413;p34"/>
          <p:cNvPicPr preferRelativeResize="0"/>
          <p:nvPr/>
        </p:nvPicPr>
        <p:blipFill rotWithShape="1">
          <a:blip r:embed="rId3">
            <a:alphaModFix/>
          </a:blip>
          <a:srcRect b="9468" l="35810" r="19123" t="26984"/>
          <a:stretch/>
        </p:blipFill>
        <p:spPr>
          <a:xfrm>
            <a:off x="4283968" y="1628800"/>
            <a:ext cx="4860032" cy="4648531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Google Shape;414;p34"/>
          <p:cNvSpPr/>
          <p:nvPr/>
        </p:nvSpPr>
        <p:spPr>
          <a:xfrm>
            <a:off x="5076056" y="3059045"/>
            <a:ext cx="4032448" cy="874011"/>
          </a:xfrm>
          <a:prstGeom prst="ellipse">
            <a:avLst/>
          </a:prstGeom>
          <a:noFill/>
          <a:ln cap="flat" cmpd="sng" w="38100">
            <a:solidFill>
              <a:srgbClr val="F5913F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35"/>
          <p:cNvSpPr txBox="1"/>
          <p:nvPr>
            <p:ph idx="1" type="body"/>
          </p:nvPr>
        </p:nvSpPr>
        <p:spPr>
          <a:xfrm>
            <a:off x="251520" y="1628800"/>
            <a:ext cx="41148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IN" sz="2400"/>
              <a:t>Stage 3: Stop and Copy: 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 sz="2400"/>
              <a:t>Running OS instance at A is suspended 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 sz="2400"/>
              <a:t>Network traffic is redirected to B.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b="1" lang="en-IN" sz="2400"/>
              <a:t>Other non-memory data such as CPU and network states should be sent as well.</a:t>
            </a:r>
            <a:endParaRPr b="1" sz="2400"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 sz="2400"/>
              <a:t>CPU state and any remaining inconsistent memory pages are then transferred.</a:t>
            </a:r>
            <a:endParaRPr/>
          </a:p>
          <a:p>
            <a:pPr indent="-1905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</p:txBody>
      </p:sp>
      <p:sp>
        <p:nvSpPr>
          <p:cNvPr id="420" name="Google Shape;420;p3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IN"/>
              <a:t>Live Migration</a:t>
            </a:r>
            <a:endParaRPr/>
          </a:p>
        </p:txBody>
      </p:sp>
      <p:sp>
        <p:nvSpPr>
          <p:cNvPr id="421" name="Google Shape;421;p3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16-01-2025</a:t>
            </a:r>
            <a:endParaRPr/>
          </a:p>
        </p:txBody>
      </p:sp>
      <p:sp>
        <p:nvSpPr>
          <p:cNvPr id="422" name="Google Shape;422;p3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Prof. Shweta Dhawan Chachra</a:t>
            </a:r>
            <a:endParaRPr/>
          </a:p>
        </p:txBody>
      </p:sp>
      <p:sp>
        <p:nvSpPr>
          <p:cNvPr id="423" name="Google Shape;423;p3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424" name="Google Shape;424;p35"/>
          <p:cNvPicPr preferRelativeResize="0"/>
          <p:nvPr/>
        </p:nvPicPr>
        <p:blipFill rotWithShape="1">
          <a:blip r:embed="rId3">
            <a:alphaModFix/>
          </a:blip>
          <a:srcRect b="9468" l="35810" r="19123" t="26984"/>
          <a:stretch/>
        </p:blipFill>
        <p:spPr>
          <a:xfrm>
            <a:off x="4280697" y="1628800"/>
            <a:ext cx="4860032" cy="4648531"/>
          </a:xfrm>
          <a:prstGeom prst="rect">
            <a:avLst/>
          </a:prstGeom>
          <a:noFill/>
          <a:ln>
            <a:noFill/>
          </a:ln>
        </p:spPr>
      </p:pic>
      <p:sp>
        <p:nvSpPr>
          <p:cNvPr id="425" name="Google Shape;425;p35"/>
          <p:cNvSpPr/>
          <p:nvPr/>
        </p:nvSpPr>
        <p:spPr>
          <a:xfrm>
            <a:off x="5076056" y="3861048"/>
            <a:ext cx="4032448" cy="874011"/>
          </a:xfrm>
          <a:prstGeom prst="ellipse">
            <a:avLst/>
          </a:prstGeom>
          <a:noFill/>
          <a:ln cap="flat" cmpd="sng" w="38100">
            <a:solidFill>
              <a:srgbClr val="F5913F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36"/>
          <p:cNvSpPr txBox="1"/>
          <p:nvPr>
            <p:ph idx="1" type="body"/>
          </p:nvPr>
        </p:nvSpPr>
        <p:spPr>
          <a:xfrm>
            <a:off x="251520" y="1628800"/>
            <a:ext cx="41148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IN" sz="2400"/>
              <a:t>Stage 3: Stop and Copy: 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 sz="2400"/>
              <a:t>During this step, </a:t>
            </a:r>
            <a:r>
              <a:rPr b="1" lang="en-IN" sz="2400"/>
              <a:t>the VM is stopped and its applications will no longer run. </a:t>
            </a:r>
            <a:endParaRPr b="1" sz="2400"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 sz="2400"/>
              <a:t>This “service unavailable” time is called the </a:t>
            </a:r>
            <a:r>
              <a:rPr b="1" lang="en-IN" sz="2400"/>
              <a:t>“downtime” of migration, </a:t>
            </a:r>
            <a:r>
              <a:rPr lang="en-IN" sz="2400"/>
              <a:t>which should be as short as possible so that it can be negligible to users</a:t>
            </a:r>
            <a:endParaRPr sz="2400"/>
          </a:p>
          <a:p>
            <a:pPr indent="-1905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  <a:p>
            <a:pPr indent="-1905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</p:txBody>
      </p:sp>
      <p:sp>
        <p:nvSpPr>
          <p:cNvPr id="431" name="Google Shape;431;p3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IN"/>
              <a:t>Live Migration</a:t>
            </a:r>
            <a:endParaRPr/>
          </a:p>
        </p:txBody>
      </p:sp>
      <p:sp>
        <p:nvSpPr>
          <p:cNvPr id="432" name="Google Shape;432;p3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16-01-2025</a:t>
            </a:r>
            <a:endParaRPr/>
          </a:p>
        </p:txBody>
      </p:sp>
      <p:sp>
        <p:nvSpPr>
          <p:cNvPr id="433" name="Google Shape;433;p3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Prof. Shweta Dhawan Chachra</a:t>
            </a:r>
            <a:endParaRPr/>
          </a:p>
        </p:txBody>
      </p:sp>
      <p:sp>
        <p:nvSpPr>
          <p:cNvPr id="434" name="Google Shape;434;p3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435" name="Google Shape;435;p36"/>
          <p:cNvPicPr preferRelativeResize="0"/>
          <p:nvPr/>
        </p:nvPicPr>
        <p:blipFill rotWithShape="1">
          <a:blip r:embed="rId3">
            <a:alphaModFix/>
          </a:blip>
          <a:srcRect b="9468" l="35810" r="19123" t="26984"/>
          <a:stretch/>
        </p:blipFill>
        <p:spPr>
          <a:xfrm>
            <a:off x="4280697" y="1628800"/>
            <a:ext cx="4860032" cy="4648531"/>
          </a:xfrm>
          <a:prstGeom prst="rect">
            <a:avLst/>
          </a:prstGeom>
          <a:noFill/>
          <a:ln>
            <a:noFill/>
          </a:ln>
        </p:spPr>
      </p:pic>
      <p:sp>
        <p:nvSpPr>
          <p:cNvPr id="436" name="Google Shape;436;p36"/>
          <p:cNvSpPr/>
          <p:nvPr/>
        </p:nvSpPr>
        <p:spPr>
          <a:xfrm>
            <a:off x="5076056" y="3861048"/>
            <a:ext cx="4032448" cy="874011"/>
          </a:xfrm>
          <a:prstGeom prst="ellipse">
            <a:avLst/>
          </a:prstGeom>
          <a:noFill/>
          <a:ln cap="flat" cmpd="sng" w="38100">
            <a:solidFill>
              <a:srgbClr val="F5913F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37"/>
          <p:cNvSpPr txBox="1"/>
          <p:nvPr>
            <p:ph idx="1" type="body"/>
          </p:nvPr>
        </p:nvSpPr>
        <p:spPr>
          <a:xfrm>
            <a:off x="251520" y="1628800"/>
            <a:ext cx="41148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IN" sz="2400"/>
              <a:t>Stage 3: Stop and Copy: 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 sz="2400"/>
              <a:t>At the end of this stage, there is</a:t>
            </a:r>
            <a:endParaRPr/>
          </a:p>
          <a:p>
            <a:pPr indent="-285750" lvl="1" marL="74295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IN" sz="2000"/>
              <a:t>A </a:t>
            </a:r>
            <a:r>
              <a:rPr lang="en-IN" sz="2000" u="sng"/>
              <a:t>consistent suspended copy of the VM at both A and B.</a:t>
            </a:r>
            <a:r>
              <a:rPr lang="en-IN" sz="2000"/>
              <a:t> </a:t>
            </a:r>
            <a:endParaRPr/>
          </a:p>
          <a:p>
            <a:pPr indent="-285750" lvl="1" marL="74295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IN" sz="2000"/>
              <a:t>The copy at </a:t>
            </a:r>
            <a:r>
              <a:rPr lang="en-IN" sz="2000" u="sng"/>
              <a:t>A is considered primary</a:t>
            </a:r>
            <a:endParaRPr/>
          </a:p>
          <a:p>
            <a:pPr indent="-285750" lvl="1" marL="74295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IN" sz="2000" u="sng"/>
              <a:t>Resumed in case of failure.</a:t>
            </a:r>
            <a:endParaRPr/>
          </a:p>
          <a:p>
            <a:pPr indent="-1905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</p:txBody>
      </p:sp>
      <p:sp>
        <p:nvSpPr>
          <p:cNvPr id="442" name="Google Shape;442;p3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IN"/>
              <a:t>Live Migration</a:t>
            </a:r>
            <a:endParaRPr/>
          </a:p>
        </p:txBody>
      </p:sp>
      <p:sp>
        <p:nvSpPr>
          <p:cNvPr id="443" name="Google Shape;443;p3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16-01-2025</a:t>
            </a:r>
            <a:endParaRPr/>
          </a:p>
        </p:txBody>
      </p:sp>
      <p:sp>
        <p:nvSpPr>
          <p:cNvPr id="444" name="Google Shape;444;p3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Prof. Shweta Dhawan Chachra</a:t>
            </a:r>
            <a:endParaRPr/>
          </a:p>
        </p:txBody>
      </p:sp>
      <p:sp>
        <p:nvSpPr>
          <p:cNvPr id="445" name="Google Shape;445;p3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446" name="Google Shape;446;p37"/>
          <p:cNvPicPr preferRelativeResize="0"/>
          <p:nvPr/>
        </p:nvPicPr>
        <p:blipFill rotWithShape="1">
          <a:blip r:embed="rId3">
            <a:alphaModFix/>
          </a:blip>
          <a:srcRect b="9468" l="35810" r="19123" t="26984"/>
          <a:stretch/>
        </p:blipFill>
        <p:spPr>
          <a:xfrm>
            <a:off x="4280697" y="1628800"/>
            <a:ext cx="4860032" cy="4648531"/>
          </a:xfrm>
          <a:prstGeom prst="rect">
            <a:avLst/>
          </a:prstGeom>
          <a:noFill/>
          <a:ln>
            <a:noFill/>
          </a:ln>
        </p:spPr>
      </p:pic>
      <p:sp>
        <p:nvSpPr>
          <p:cNvPr id="447" name="Google Shape;447;p37"/>
          <p:cNvSpPr/>
          <p:nvPr/>
        </p:nvSpPr>
        <p:spPr>
          <a:xfrm>
            <a:off x="5076056" y="3861048"/>
            <a:ext cx="4032448" cy="874011"/>
          </a:xfrm>
          <a:prstGeom prst="ellipse">
            <a:avLst/>
          </a:prstGeom>
          <a:noFill/>
          <a:ln cap="flat" cmpd="sng" w="38100">
            <a:solidFill>
              <a:srgbClr val="F5913F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38"/>
          <p:cNvSpPr txBox="1"/>
          <p:nvPr>
            <p:ph idx="1" type="body"/>
          </p:nvPr>
        </p:nvSpPr>
        <p:spPr>
          <a:xfrm>
            <a:off x="179512" y="1600200"/>
            <a:ext cx="3888432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IN" sz="2400"/>
              <a:t>Stage 4:Commitment: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 sz="2400" u="sng"/>
              <a:t>Host B indicates to A that it has successfully received a consistent OS image. </a:t>
            </a:r>
            <a:endParaRPr sz="2400" u="sng"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 sz="2400" u="sng"/>
              <a:t>Host A acknowledges this message as a commitment of the migration transaction. </a:t>
            </a:r>
            <a:endParaRPr sz="2400" u="sng"/>
          </a:p>
          <a:p>
            <a:pPr indent="-1905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</p:txBody>
      </p:sp>
      <p:sp>
        <p:nvSpPr>
          <p:cNvPr id="453" name="Google Shape;453;p3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IN"/>
              <a:t>Live Migration</a:t>
            </a:r>
            <a:endParaRPr/>
          </a:p>
        </p:txBody>
      </p:sp>
      <p:sp>
        <p:nvSpPr>
          <p:cNvPr id="454" name="Google Shape;454;p3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16-01-2025</a:t>
            </a:r>
            <a:endParaRPr/>
          </a:p>
        </p:txBody>
      </p:sp>
      <p:sp>
        <p:nvSpPr>
          <p:cNvPr id="455" name="Google Shape;455;p3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Prof. Shweta Dhawan Chachra</a:t>
            </a:r>
            <a:endParaRPr/>
          </a:p>
        </p:txBody>
      </p:sp>
      <p:sp>
        <p:nvSpPr>
          <p:cNvPr id="456" name="Google Shape;456;p3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457" name="Google Shape;457;p38"/>
          <p:cNvPicPr preferRelativeResize="0"/>
          <p:nvPr/>
        </p:nvPicPr>
        <p:blipFill rotWithShape="1">
          <a:blip r:embed="rId3">
            <a:alphaModFix/>
          </a:blip>
          <a:srcRect b="9468" l="35810" r="19123" t="26984"/>
          <a:stretch/>
        </p:blipFill>
        <p:spPr>
          <a:xfrm>
            <a:off x="4280697" y="1628800"/>
            <a:ext cx="4860032" cy="4648531"/>
          </a:xfrm>
          <a:prstGeom prst="rect">
            <a:avLst/>
          </a:prstGeom>
          <a:noFill/>
          <a:ln>
            <a:noFill/>
          </a:ln>
        </p:spPr>
      </p:pic>
      <p:sp>
        <p:nvSpPr>
          <p:cNvPr id="458" name="Google Shape;458;p38"/>
          <p:cNvSpPr/>
          <p:nvPr/>
        </p:nvSpPr>
        <p:spPr>
          <a:xfrm>
            <a:off x="5076056" y="4797152"/>
            <a:ext cx="4032448" cy="576064"/>
          </a:xfrm>
          <a:prstGeom prst="ellipse">
            <a:avLst/>
          </a:prstGeom>
          <a:noFill/>
          <a:ln cap="flat" cmpd="sng" w="38100">
            <a:solidFill>
              <a:srgbClr val="F5913F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39"/>
          <p:cNvSpPr txBox="1"/>
          <p:nvPr>
            <p:ph idx="1" type="body"/>
          </p:nvPr>
        </p:nvSpPr>
        <p:spPr>
          <a:xfrm>
            <a:off x="179512" y="1600200"/>
            <a:ext cx="3888432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IN" sz="2400"/>
              <a:t>Stage 4:Commitment: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 sz="2400"/>
              <a:t>Host A may now discard the original VM 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 sz="2400"/>
              <a:t>Host B becomes the primary host. </a:t>
            </a:r>
            <a:endParaRPr sz="2400"/>
          </a:p>
          <a:p>
            <a:pPr indent="-1905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</p:txBody>
      </p:sp>
      <p:sp>
        <p:nvSpPr>
          <p:cNvPr id="464" name="Google Shape;464;p3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IN"/>
              <a:t>Live Migration</a:t>
            </a:r>
            <a:endParaRPr/>
          </a:p>
        </p:txBody>
      </p:sp>
      <p:sp>
        <p:nvSpPr>
          <p:cNvPr id="465" name="Google Shape;465;p3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16-01-2025</a:t>
            </a:r>
            <a:endParaRPr/>
          </a:p>
        </p:txBody>
      </p:sp>
      <p:sp>
        <p:nvSpPr>
          <p:cNvPr id="466" name="Google Shape;466;p3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Prof. Shweta Dhawan Chachra</a:t>
            </a:r>
            <a:endParaRPr/>
          </a:p>
        </p:txBody>
      </p:sp>
      <p:sp>
        <p:nvSpPr>
          <p:cNvPr id="467" name="Google Shape;467;p3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468" name="Google Shape;468;p39"/>
          <p:cNvPicPr preferRelativeResize="0"/>
          <p:nvPr/>
        </p:nvPicPr>
        <p:blipFill rotWithShape="1">
          <a:blip r:embed="rId3">
            <a:alphaModFix/>
          </a:blip>
          <a:srcRect b="9468" l="35810" r="19123" t="26984"/>
          <a:stretch/>
        </p:blipFill>
        <p:spPr>
          <a:xfrm>
            <a:off x="4280697" y="1628800"/>
            <a:ext cx="4860032" cy="4648531"/>
          </a:xfrm>
          <a:prstGeom prst="rect">
            <a:avLst/>
          </a:prstGeom>
          <a:noFill/>
          <a:ln>
            <a:noFill/>
          </a:ln>
        </p:spPr>
      </p:pic>
      <p:sp>
        <p:nvSpPr>
          <p:cNvPr id="469" name="Google Shape;469;p39"/>
          <p:cNvSpPr/>
          <p:nvPr/>
        </p:nvSpPr>
        <p:spPr>
          <a:xfrm>
            <a:off x="5076056" y="4797152"/>
            <a:ext cx="4032448" cy="576064"/>
          </a:xfrm>
          <a:prstGeom prst="ellipse">
            <a:avLst/>
          </a:prstGeom>
          <a:noFill/>
          <a:ln cap="flat" cmpd="sng" w="38100">
            <a:solidFill>
              <a:srgbClr val="F5913F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pic>
        <p:nvPicPr>
          <p:cNvPr id="120" name="Google Shape;120;p4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7170" y="260648"/>
            <a:ext cx="7969660" cy="36093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1560" y="3717032"/>
            <a:ext cx="7683500" cy="2736304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16-01-2025</a:t>
            </a:r>
            <a:endParaRPr/>
          </a:p>
        </p:txBody>
      </p:sp>
      <p:sp>
        <p:nvSpPr>
          <p:cNvPr id="123" name="Google Shape;123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Prof. Shweta Dhawan Chachra</a:t>
            </a:r>
            <a:endParaRPr/>
          </a:p>
        </p:txBody>
      </p:sp>
      <p:sp>
        <p:nvSpPr>
          <p:cNvPr id="124" name="Google Shape;124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40"/>
          <p:cNvSpPr txBox="1"/>
          <p:nvPr>
            <p:ph idx="1" type="body"/>
          </p:nvPr>
        </p:nvSpPr>
        <p:spPr>
          <a:xfrm>
            <a:off x="323528" y="1600200"/>
            <a:ext cx="41148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IN" sz="2400"/>
              <a:t>Stage 5:Activation: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 sz="2400"/>
              <a:t>The </a:t>
            </a:r>
            <a:r>
              <a:rPr lang="en-IN" sz="2400" u="sng"/>
              <a:t>migrated VM on B is now activated. 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 sz="2400"/>
              <a:t>Post Migration code runs to </a:t>
            </a:r>
            <a:endParaRPr/>
          </a:p>
          <a:p>
            <a:pPr indent="-285750" lvl="1" marL="74295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IN" sz="2000"/>
              <a:t>reattach the device drivers to the new m/c and </a:t>
            </a:r>
            <a:endParaRPr/>
          </a:p>
          <a:p>
            <a:pPr indent="-285750" lvl="1" marL="74295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IN" sz="2000"/>
              <a:t>Then the network connection is redirected to the new VM</a:t>
            </a:r>
            <a:endParaRPr sz="2400"/>
          </a:p>
        </p:txBody>
      </p:sp>
      <p:sp>
        <p:nvSpPr>
          <p:cNvPr id="475" name="Google Shape;475;p4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IN"/>
              <a:t>Live Migration</a:t>
            </a:r>
            <a:endParaRPr/>
          </a:p>
        </p:txBody>
      </p:sp>
      <p:sp>
        <p:nvSpPr>
          <p:cNvPr id="476" name="Google Shape;476;p4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16-01-2025</a:t>
            </a:r>
            <a:endParaRPr/>
          </a:p>
        </p:txBody>
      </p:sp>
      <p:sp>
        <p:nvSpPr>
          <p:cNvPr id="477" name="Google Shape;477;p4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Prof. Shweta Dhawan Chachra</a:t>
            </a:r>
            <a:endParaRPr/>
          </a:p>
        </p:txBody>
      </p:sp>
      <p:sp>
        <p:nvSpPr>
          <p:cNvPr id="478" name="Google Shape;478;p4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479" name="Google Shape;479;p40"/>
          <p:cNvPicPr preferRelativeResize="0"/>
          <p:nvPr/>
        </p:nvPicPr>
        <p:blipFill rotWithShape="1">
          <a:blip r:embed="rId3">
            <a:alphaModFix/>
          </a:blip>
          <a:srcRect b="9468" l="35810" r="19123" t="26984"/>
          <a:stretch/>
        </p:blipFill>
        <p:spPr>
          <a:xfrm>
            <a:off x="4280697" y="1628800"/>
            <a:ext cx="4860032" cy="4648531"/>
          </a:xfrm>
          <a:prstGeom prst="rect">
            <a:avLst/>
          </a:prstGeom>
          <a:noFill/>
          <a:ln>
            <a:noFill/>
          </a:ln>
        </p:spPr>
      </p:pic>
      <p:sp>
        <p:nvSpPr>
          <p:cNvPr id="480" name="Google Shape;480;p40"/>
          <p:cNvSpPr/>
          <p:nvPr/>
        </p:nvSpPr>
        <p:spPr>
          <a:xfrm>
            <a:off x="4932040" y="5373216"/>
            <a:ext cx="4032448" cy="904115"/>
          </a:xfrm>
          <a:prstGeom prst="ellipse">
            <a:avLst/>
          </a:prstGeom>
          <a:noFill/>
          <a:ln cap="flat" cmpd="sng" w="38100">
            <a:solidFill>
              <a:srgbClr val="F5913F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41"/>
          <p:cNvSpPr txBox="1"/>
          <p:nvPr>
            <p:ph idx="1" type="body"/>
          </p:nvPr>
        </p:nvSpPr>
        <p:spPr>
          <a:xfrm>
            <a:off x="323528" y="1600200"/>
            <a:ext cx="41148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IN" sz="2400"/>
              <a:t>Stage 5:Activation: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 sz="2400"/>
              <a:t>After all the needed data is copied, on the destination host,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b="1" lang="en-IN" sz="2400"/>
              <a:t>The VM reloads the states and recovers the execution of programs in it, and the service provided by this VM continues.</a:t>
            </a:r>
            <a:endParaRPr b="1" sz="2400"/>
          </a:p>
        </p:txBody>
      </p:sp>
      <p:sp>
        <p:nvSpPr>
          <p:cNvPr id="486" name="Google Shape;486;p4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IN"/>
              <a:t>Live Migration</a:t>
            </a:r>
            <a:endParaRPr/>
          </a:p>
        </p:txBody>
      </p:sp>
      <p:sp>
        <p:nvSpPr>
          <p:cNvPr id="487" name="Google Shape;487;p4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16-01-2025</a:t>
            </a:r>
            <a:endParaRPr/>
          </a:p>
        </p:txBody>
      </p:sp>
      <p:sp>
        <p:nvSpPr>
          <p:cNvPr id="488" name="Google Shape;488;p4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Prof. Shweta Dhawan Chachra</a:t>
            </a:r>
            <a:endParaRPr/>
          </a:p>
        </p:txBody>
      </p:sp>
      <p:sp>
        <p:nvSpPr>
          <p:cNvPr id="489" name="Google Shape;489;p4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490" name="Google Shape;490;p41"/>
          <p:cNvPicPr preferRelativeResize="0"/>
          <p:nvPr/>
        </p:nvPicPr>
        <p:blipFill rotWithShape="1">
          <a:blip r:embed="rId3">
            <a:alphaModFix/>
          </a:blip>
          <a:srcRect b="9468" l="35810" r="19123" t="26984"/>
          <a:stretch/>
        </p:blipFill>
        <p:spPr>
          <a:xfrm>
            <a:off x="4280697" y="1628800"/>
            <a:ext cx="4860032" cy="4648531"/>
          </a:xfrm>
          <a:prstGeom prst="rect">
            <a:avLst/>
          </a:prstGeom>
          <a:noFill/>
          <a:ln>
            <a:noFill/>
          </a:ln>
        </p:spPr>
      </p:pic>
      <p:sp>
        <p:nvSpPr>
          <p:cNvPr id="491" name="Google Shape;491;p41"/>
          <p:cNvSpPr/>
          <p:nvPr/>
        </p:nvSpPr>
        <p:spPr>
          <a:xfrm>
            <a:off x="4932040" y="5373216"/>
            <a:ext cx="4032448" cy="904115"/>
          </a:xfrm>
          <a:prstGeom prst="ellipse">
            <a:avLst/>
          </a:prstGeom>
          <a:noFill/>
          <a:ln cap="flat" cmpd="sng" w="38100">
            <a:solidFill>
              <a:srgbClr val="F5913F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42"/>
          <p:cNvSpPr txBox="1"/>
          <p:nvPr>
            <p:ph idx="1" type="body"/>
          </p:nvPr>
        </p:nvSpPr>
        <p:spPr>
          <a:xfrm>
            <a:off x="323528" y="1600200"/>
            <a:ext cx="41148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 sz="2400" u="sng"/>
              <a:t>Atleast One host has a consistent VM image at all times during migration.</a:t>
            </a:r>
            <a:endParaRPr sz="2400" u="sng"/>
          </a:p>
        </p:txBody>
      </p:sp>
      <p:sp>
        <p:nvSpPr>
          <p:cNvPr id="497" name="Google Shape;497;p4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IN"/>
              <a:t>Live Migration</a:t>
            </a:r>
            <a:endParaRPr/>
          </a:p>
        </p:txBody>
      </p:sp>
      <p:sp>
        <p:nvSpPr>
          <p:cNvPr id="498" name="Google Shape;498;p4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16-01-2025</a:t>
            </a:r>
            <a:endParaRPr/>
          </a:p>
        </p:txBody>
      </p:sp>
      <p:sp>
        <p:nvSpPr>
          <p:cNvPr id="499" name="Google Shape;499;p4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Prof. Shweta Dhawan Chachra</a:t>
            </a:r>
            <a:endParaRPr/>
          </a:p>
        </p:txBody>
      </p:sp>
      <p:sp>
        <p:nvSpPr>
          <p:cNvPr id="500" name="Google Shape;500;p4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501" name="Google Shape;501;p42"/>
          <p:cNvPicPr preferRelativeResize="0"/>
          <p:nvPr/>
        </p:nvPicPr>
        <p:blipFill rotWithShape="1">
          <a:blip r:embed="rId3">
            <a:alphaModFix/>
          </a:blip>
          <a:srcRect b="9468" l="35810" r="19123" t="26984"/>
          <a:stretch/>
        </p:blipFill>
        <p:spPr>
          <a:xfrm>
            <a:off x="4280697" y="1628800"/>
            <a:ext cx="4860032" cy="4648531"/>
          </a:xfrm>
          <a:prstGeom prst="rect">
            <a:avLst/>
          </a:prstGeom>
          <a:noFill/>
          <a:ln>
            <a:noFill/>
          </a:ln>
        </p:spPr>
      </p:pic>
      <p:sp>
        <p:nvSpPr>
          <p:cNvPr id="502" name="Google Shape;502;p42"/>
          <p:cNvSpPr/>
          <p:nvPr/>
        </p:nvSpPr>
        <p:spPr>
          <a:xfrm>
            <a:off x="4932040" y="5373216"/>
            <a:ext cx="4032448" cy="904115"/>
          </a:xfrm>
          <a:prstGeom prst="ellipse">
            <a:avLst/>
          </a:prstGeom>
          <a:noFill/>
          <a:ln cap="flat" cmpd="sng" w="38100">
            <a:solidFill>
              <a:srgbClr val="F5913F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7" name="Google Shape;507;p43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5576" y="2924944"/>
            <a:ext cx="6267772" cy="3391074"/>
          </a:xfrm>
          <a:prstGeom prst="rect">
            <a:avLst/>
          </a:prstGeom>
          <a:noFill/>
          <a:ln>
            <a:noFill/>
          </a:ln>
        </p:spPr>
      </p:pic>
      <p:sp>
        <p:nvSpPr>
          <p:cNvPr id="508" name="Google Shape;508;p43"/>
          <p:cNvSpPr/>
          <p:nvPr/>
        </p:nvSpPr>
        <p:spPr>
          <a:xfrm>
            <a:off x="539552" y="1028343"/>
            <a:ext cx="8136904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Figure shows the effect on the data transmission rate (Mbit/second) of live migration of a VM from one host to another. </a:t>
            </a:r>
            <a:endParaRPr b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9" name="Google Shape;509;p4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16-01-2025</a:t>
            </a:r>
            <a:endParaRPr/>
          </a:p>
        </p:txBody>
      </p:sp>
      <p:sp>
        <p:nvSpPr>
          <p:cNvPr id="510" name="Google Shape;510;p4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Prof. Shweta Dhawan Chachra</a:t>
            </a:r>
            <a:endParaRPr/>
          </a:p>
        </p:txBody>
      </p:sp>
      <p:sp>
        <p:nvSpPr>
          <p:cNvPr id="511" name="Google Shape;511;p4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6" name="Google Shape;516;p44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12540" y="3134270"/>
            <a:ext cx="6267772" cy="3391074"/>
          </a:xfrm>
          <a:prstGeom prst="rect">
            <a:avLst/>
          </a:prstGeom>
          <a:noFill/>
          <a:ln>
            <a:noFill/>
          </a:ln>
        </p:spPr>
      </p:pic>
      <p:sp>
        <p:nvSpPr>
          <p:cNvPr id="517" name="Google Shape;517;p44"/>
          <p:cNvSpPr/>
          <p:nvPr/>
        </p:nvSpPr>
        <p:spPr>
          <a:xfrm>
            <a:off x="539552" y="548680"/>
            <a:ext cx="8136904" cy="25545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AutoNum type="arabicParenR"/>
            </a:pPr>
            <a:r>
              <a:rPr lang="en-I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Before copying the VM with 512 KB files for 100 clients, the data throughput was 870 MB/second. 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AutoNum type="arabicParenR"/>
            </a:pPr>
            <a:r>
              <a:rPr lang="en-I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first precopy takes 62 seconds, during which the rate is reduced to 765 MB/second. 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AutoNum type="arabicParenR"/>
            </a:pPr>
            <a:r>
              <a:rPr lang="en-I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Then the data rate reduces to 694 MB/second in 9.8 seconds for more iterations of the copying process. 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AutoNum type="arabicParenR"/>
            </a:pPr>
            <a:r>
              <a:rPr lang="en-I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system experiences only 165 ms of downtime, before the VM is restored at the destination host. 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8" name="Google Shape;518;p4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16-01-2025</a:t>
            </a:r>
            <a:endParaRPr/>
          </a:p>
        </p:txBody>
      </p:sp>
      <p:sp>
        <p:nvSpPr>
          <p:cNvPr id="519" name="Google Shape;519;p4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Prof. Shweta Dhawan Chachra</a:t>
            </a:r>
            <a:endParaRPr/>
          </a:p>
        </p:txBody>
      </p:sp>
      <p:sp>
        <p:nvSpPr>
          <p:cNvPr id="520" name="Google Shape;520;p4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5" name="Google Shape;525;p45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5576" y="2924944"/>
            <a:ext cx="6267772" cy="3391074"/>
          </a:xfrm>
          <a:prstGeom prst="rect">
            <a:avLst/>
          </a:prstGeom>
          <a:noFill/>
          <a:ln>
            <a:noFill/>
          </a:ln>
        </p:spPr>
      </p:pic>
      <p:sp>
        <p:nvSpPr>
          <p:cNvPr id="526" name="Google Shape;526;p45"/>
          <p:cNvSpPr/>
          <p:nvPr/>
        </p:nvSpPr>
        <p:spPr>
          <a:xfrm>
            <a:off x="539552" y="1028343"/>
            <a:ext cx="8136904" cy="132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I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experimental result shows a very small migration overhead in live transfer of a VM between host nodes. 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I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is critical to achieve dynamic cluster reconfiguration and disaster recovery as needed in cloud computing.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7" name="Google Shape;527;p4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16-01-2025</a:t>
            </a:r>
            <a:endParaRPr/>
          </a:p>
        </p:txBody>
      </p:sp>
      <p:sp>
        <p:nvSpPr>
          <p:cNvPr id="528" name="Google Shape;528;p4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Prof. Shweta Dhawan Chachra</a:t>
            </a:r>
            <a:endParaRPr/>
          </a:p>
        </p:txBody>
      </p:sp>
      <p:sp>
        <p:nvSpPr>
          <p:cNvPr id="529" name="Google Shape;529;p4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4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IN"/>
              <a:t>Regular/Cold Migration</a:t>
            </a:r>
            <a:endParaRPr/>
          </a:p>
        </p:txBody>
      </p:sp>
      <p:sp>
        <p:nvSpPr>
          <p:cNvPr id="535" name="Google Shape;535;p46"/>
          <p:cNvSpPr txBox="1"/>
          <p:nvPr>
            <p:ph idx="1" type="body"/>
          </p:nvPr>
        </p:nvSpPr>
        <p:spPr>
          <a:xfrm>
            <a:off x="467544" y="1196752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 sz="2400"/>
              <a:t>Cold migration is the </a:t>
            </a:r>
            <a:r>
              <a:rPr lang="en-IN" sz="2400" u="sng"/>
              <a:t>migration of a powered-off virtual machine. </a:t>
            </a:r>
            <a:endParaRPr sz="2400" u="sng"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 sz="2400"/>
              <a:t>With cold migration, you have the option of moving the associated disks from one data store to another. </a:t>
            </a:r>
            <a:endParaRPr sz="2400"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 sz="2400"/>
              <a:t>In Cold Migration, The virtual machines are not required to be on a shared storage. </a:t>
            </a:r>
            <a:endParaRPr/>
          </a:p>
        </p:txBody>
      </p:sp>
      <p:pic>
        <p:nvPicPr>
          <p:cNvPr id="536" name="Google Shape;536;p46"/>
          <p:cNvPicPr preferRelativeResize="0"/>
          <p:nvPr/>
        </p:nvPicPr>
        <p:blipFill rotWithShape="1">
          <a:blip r:embed="rId3">
            <a:alphaModFix/>
          </a:blip>
          <a:srcRect b="20237" l="24207" r="24814" t="23017"/>
          <a:stretch/>
        </p:blipFill>
        <p:spPr>
          <a:xfrm>
            <a:off x="1043608" y="3861048"/>
            <a:ext cx="6633029" cy="2592288"/>
          </a:xfrm>
          <a:prstGeom prst="rect">
            <a:avLst/>
          </a:prstGeom>
          <a:noFill/>
          <a:ln>
            <a:noFill/>
          </a:ln>
        </p:spPr>
      </p:pic>
      <p:sp>
        <p:nvSpPr>
          <p:cNvPr id="537" name="Google Shape;537;p4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16-01-2025</a:t>
            </a:r>
            <a:endParaRPr/>
          </a:p>
        </p:txBody>
      </p:sp>
      <p:sp>
        <p:nvSpPr>
          <p:cNvPr id="538" name="Google Shape;538;p4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Prof. Shweta Dhawan Chachra</a:t>
            </a:r>
            <a:endParaRPr/>
          </a:p>
        </p:txBody>
      </p:sp>
      <p:sp>
        <p:nvSpPr>
          <p:cNvPr id="539" name="Google Shape;539;p4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4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IN"/>
              <a:t>Regular/Cold Migration</a:t>
            </a:r>
            <a:endParaRPr/>
          </a:p>
        </p:txBody>
      </p:sp>
      <p:sp>
        <p:nvSpPr>
          <p:cNvPr id="545" name="Google Shape;545;p47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IN" sz="2800"/>
              <a:t>The two main differences b/w live migration and cold migration are: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IN" sz="2400"/>
              <a:t> </a:t>
            </a:r>
            <a:r>
              <a:rPr lang="en-IN" sz="2400" u="sng"/>
              <a:t>Live migration needs a shared storage for virtual machines in the server’s pool, but cold migration does not; also,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IN" sz="2400"/>
              <a:t> In live migration for a virtual machine between two hosts, </a:t>
            </a:r>
            <a:r>
              <a:rPr lang="en-IN" sz="2400" u="sng"/>
              <a:t>there would be certain CPU compatibility checks to be applied; while in cold migration these checks do not apply.</a:t>
            </a:r>
            <a:endParaRPr/>
          </a:p>
        </p:txBody>
      </p:sp>
      <p:sp>
        <p:nvSpPr>
          <p:cNvPr id="546" name="Google Shape;546;p4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16-01-2025</a:t>
            </a:r>
            <a:endParaRPr/>
          </a:p>
        </p:txBody>
      </p:sp>
      <p:sp>
        <p:nvSpPr>
          <p:cNvPr id="547" name="Google Shape;547;p4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Prof. Shweta Dhawan Chachra</a:t>
            </a:r>
            <a:endParaRPr/>
          </a:p>
        </p:txBody>
      </p:sp>
      <p:sp>
        <p:nvSpPr>
          <p:cNvPr id="548" name="Google Shape;548;p4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48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IN" sz="2400"/>
              <a:t>The cold migration process is simple to implement ,can be summarized as follows:</a:t>
            </a:r>
            <a:endParaRPr sz="2400"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 sz="2400" u="sng"/>
              <a:t> The configuration files, including the NVRAM file (BIOS settings), log files, as well as the disks of the virtual machine, are moved from the source host to the destination host’s </a:t>
            </a:r>
            <a:r>
              <a:rPr lang="en-IN" sz="2400"/>
              <a:t>associated storage area.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 sz="2400" u="sng"/>
              <a:t> The virtual machine is registered with the new host.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 sz="2400"/>
              <a:t> After the migration is completed</a:t>
            </a:r>
            <a:r>
              <a:rPr lang="en-IN" sz="2400" u="sng"/>
              <a:t>, the old version of the virtual machine is deleted from the source host.</a:t>
            </a:r>
            <a:endParaRPr/>
          </a:p>
        </p:txBody>
      </p:sp>
      <p:sp>
        <p:nvSpPr>
          <p:cNvPr id="554" name="Google Shape;554;p4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IN"/>
              <a:t>Regular/Cold Migration</a:t>
            </a:r>
            <a:endParaRPr/>
          </a:p>
        </p:txBody>
      </p:sp>
      <p:sp>
        <p:nvSpPr>
          <p:cNvPr id="555" name="Google Shape;555;p4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16-01-2025</a:t>
            </a:r>
            <a:endParaRPr/>
          </a:p>
        </p:txBody>
      </p:sp>
      <p:sp>
        <p:nvSpPr>
          <p:cNvPr id="556" name="Google Shape;556;p4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Prof. Shweta Dhawan Chachra</a:t>
            </a:r>
            <a:endParaRPr/>
          </a:p>
        </p:txBody>
      </p:sp>
      <p:sp>
        <p:nvSpPr>
          <p:cNvPr id="557" name="Google Shape;557;p4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4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IN"/>
              <a:t>Applications of Migration</a:t>
            </a:r>
            <a:endParaRPr/>
          </a:p>
        </p:txBody>
      </p:sp>
      <p:sp>
        <p:nvSpPr>
          <p:cNvPr id="563" name="Google Shape;563;p49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IN" u="sng"/>
              <a:t>??</a:t>
            </a:r>
            <a:endParaRPr/>
          </a:p>
        </p:txBody>
      </p:sp>
      <p:sp>
        <p:nvSpPr>
          <p:cNvPr id="564" name="Google Shape;564;p4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16-01-2025</a:t>
            </a:r>
            <a:endParaRPr/>
          </a:p>
        </p:txBody>
      </p:sp>
      <p:sp>
        <p:nvSpPr>
          <p:cNvPr id="565" name="Google Shape;565;p4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Prof. Shweta Dhawan Chachra</a:t>
            </a:r>
            <a:endParaRPr/>
          </a:p>
        </p:txBody>
      </p:sp>
      <p:sp>
        <p:nvSpPr>
          <p:cNvPr id="566" name="Google Shape;566;p4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30" name="Google Shape;130;p5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b="1" lang="en-IN" sz="2400"/>
              <a:t>vmx: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 sz="2400"/>
              <a:t>The .vmx file describes the current configuration information and hardware settings for the VM. </a:t>
            </a:r>
            <a:endParaRPr sz="2400"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 sz="2400"/>
              <a:t>This can contain a large variety of information regarding the virtual machine, to include its specific virtual hardware configuration (</a:t>
            </a:r>
            <a:r>
              <a:rPr b="1" lang="en-IN" sz="2400"/>
              <a:t>amount of RAM, NIC settings, CD-ROM information, parallel/serial port information, and so on), as well as its advanced resource and power settings,</a:t>
            </a:r>
            <a:endParaRPr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</p:txBody>
      </p:sp>
      <p:sp>
        <p:nvSpPr>
          <p:cNvPr id="131" name="Google Shape;131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16-01-2025</a:t>
            </a:r>
            <a:endParaRPr/>
          </a:p>
        </p:txBody>
      </p:sp>
      <p:sp>
        <p:nvSpPr>
          <p:cNvPr id="132" name="Google Shape;132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Prof. Shweta Dhawan Chachra</a:t>
            </a:r>
            <a:endParaRPr/>
          </a:p>
        </p:txBody>
      </p:sp>
      <p:sp>
        <p:nvSpPr>
          <p:cNvPr id="133" name="Google Shape;133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5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IN"/>
              <a:t>Applications of Migration</a:t>
            </a:r>
            <a:endParaRPr/>
          </a:p>
        </p:txBody>
      </p:sp>
      <p:sp>
        <p:nvSpPr>
          <p:cNvPr id="572" name="Google Shape;572;p50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IN" u="sng"/>
              <a:t>Load balancing: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IN"/>
              <a:t>When?</a:t>
            </a:r>
            <a:endParaRPr/>
          </a:p>
        </p:txBody>
      </p:sp>
      <p:sp>
        <p:nvSpPr>
          <p:cNvPr id="573" name="Google Shape;573;p5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16-01-2025</a:t>
            </a:r>
            <a:endParaRPr/>
          </a:p>
        </p:txBody>
      </p:sp>
      <p:sp>
        <p:nvSpPr>
          <p:cNvPr id="574" name="Google Shape;574;p5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Prof. Shweta Dhawan Chachra</a:t>
            </a:r>
            <a:endParaRPr/>
          </a:p>
        </p:txBody>
      </p:sp>
      <p:sp>
        <p:nvSpPr>
          <p:cNvPr id="575" name="Google Shape;575;p5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5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IN"/>
              <a:t>Applications of Migration</a:t>
            </a:r>
            <a:endParaRPr/>
          </a:p>
        </p:txBody>
      </p:sp>
      <p:sp>
        <p:nvSpPr>
          <p:cNvPr id="581" name="Google Shape;581;p5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IN" u="sng"/>
              <a:t>Load balancing: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IN" u="sng"/>
              <a:t>Move VMs to a less busy host</a:t>
            </a:r>
            <a:endParaRPr u="sng"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IN" u="sng"/>
              <a:t>Make use of newly-added capacity</a:t>
            </a:r>
            <a:endParaRPr u="sng"/>
          </a:p>
        </p:txBody>
      </p:sp>
      <p:sp>
        <p:nvSpPr>
          <p:cNvPr id="582" name="Google Shape;582;p5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16-01-2025</a:t>
            </a:r>
            <a:endParaRPr/>
          </a:p>
        </p:txBody>
      </p:sp>
      <p:sp>
        <p:nvSpPr>
          <p:cNvPr id="583" name="Google Shape;583;p5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Prof. Shweta Dhawan Chachra</a:t>
            </a:r>
            <a:endParaRPr/>
          </a:p>
        </p:txBody>
      </p:sp>
      <p:sp>
        <p:nvSpPr>
          <p:cNvPr id="584" name="Google Shape;584;p5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5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IN"/>
              <a:t>Applications of Migration</a:t>
            </a:r>
            <a:endParaRPr/>
          </a:p>
        </p:txBody>
      </p:sp>
      <p:sp>
        <p:nvSpPr>
          <p:cNvPr id="590" name="Google Shape;590;p52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IN"/>
              <a:t>Failure</a:t>
            </a:r>
            <a:endParaRPr/>
          </a:p>
          <a:p>
            <a:pPr indent="0" lvl="1" marL="4572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IN"/>
              <a:t>How?</a:t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sp>
        <p:nvSpPr>
          <p:cNvPr id="591" name="Google Shape;591;p5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16-01-2025</a:t>
            </a:r>
            <a:endParaRPr/>
          </a:p>
        </p:txBody>
      </p:sp>
      <p:sp>
        <p:nvSpPr>
          <p:cNvPr id="592" name="Google Shape;592;p5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Prof. Shweta Dhawan Chachra</a:t>
            </a:r>
            <a:endParaRPr/>
          </a:p>
        </p:txBody>
      </p:sp>
      <p:sp>
        <p:nvSpPr>
          <p:cNvPr id="593" name="Google Shape;593;p5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5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IN"/>
              <a:t>Applications of Migration</a:t>
            </a:r>
            <a:endParaRPr/>
          </a:p>
        </p:txBody>
      </p:sp>
      <p:sp>
        <p:nvSpPr>
          <p:cNvPr id="599" name="Google Shape;599;p53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IN" u="sng"/>
              <a:t>Load balancing: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IN" u="sng"/>
              <a:t>Move VMs to a less busy host</a:t>
            </a:r>
            <a:endParaRPr u="sng"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IN" u="sng"/>
              <a:t>Make use of newly-added capacity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IN"/>
              <a:t>Recovery from host failure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IN" u="sng"/>
              <a:t>Restart VM on a different host</a:t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sp>
        <p:nvSpPr>
          <p:cNvPr id="600" name="Google Shape;600;p5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16-01-2025</a:t>
            </a:r>
            <a:endParaRPr/>
          </a:p>
        </p:txBody>
      </p:sp>
      <p:sp>
        <p:nvSpPr>
          <p:cNvPr id="601" name="Google Shape;601;p5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Prof. Shweta Dhawan Chachra</a:t>
            </a:r>
            <a:endParaRPr/>
          </a:p>
        </p:txBody>
      </p:sp>
      <p:sp>
        <p:nvSpPr>
          <p:cNvPr id="602" name="Google Shape;602;p5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5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IN"/>
              <a:t>Applications of Migration</a:t>
            </a:r>
            <a:endParaRPr/>
          </a:p>
        </p:txBody>
      </p:sp>
      <p:sp>
        <p:nvSpPr>
          <p:cNvPr id="608" name="Google Shape;608;p5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IN"/>
              <a:t>Maintenance</a:t>
            </a:r>
            <a:endParaRPr/>
          </a:p>
          <a:p>
            <a:pPr indent="0" lvl="1" marL="4572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IN"/>
              <a:t>How?</a:t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sp>
        <p:nvSpPr>
          <p:cNvPr id="609" name="Google Shape;609;p5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16-01-2025</a:t>
            </a:r>
            <a:endParaRPr/>
          </a:p>
        </p:txBody>
      </p:sp>
      <p:sp>
        <p:nvSpPr>
          <p:cNvPr id="610" name="Google Shape;610;p5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Prof. Shweta Dhawan Chachra</a:t>
            </a:r>
            <a:endParaRPr/>
          </a:p>
        </p:txBody>
      </p:sp>
      <p:sp>
        <p:nvSpPr>
          <p:cNvPr id="611" name="Google Shape;611;p5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5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IN"/>
              <a:t>Applications of Migration</a:t>
            </a:r>
            <a:endParaRPr/>
          </a:p>
        </p:txBody>
      </p:sp>
      <p:sp>
        <p:nvSpPr>
          <p:cNvPr id="617" name="Google Shape;617;p55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IN" u="sng"/>
              <a:t>Load balancing: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IN" u="sng"/>
              <a:t>Move VMs to a less busy host</a:t>
            </a:r>
            <a:endParaRPr u="sng"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IN" u="sng"/>
              <a:t>Make use of newly-added capacity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IN"/>
              <a:t>Recovery from host failure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IN" u="sng"/>
              <a:t>Restart VM on a different host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IN"/>
              <a:t>Maintenance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IN" u="sng"/>
              <a:t>Planned Shutdown:</a:t>
            </a:r>
            <a:endParaRPr u="sng"/>
          </a:p>
          <a:p>
            <a:pPr indent="-228600" lvl="2" marL="11430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 u="sng"/>
              <a:t>Move VMs off a host before it is shut down</a:t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sp>
        <p:nvSpPr>
          <p:cNvPr id="618" name="Google Shape;618;p5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16-01-2025</a:t>
            </a:r>
            <a:endParaRPr/>
          </a:p>
        </p:txBody>
      </p:sp>
      <p:sp>
        <p:nvSpPr>
          <p:cNvPr id="619" name="Google Shape;619;p5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Prof. Shweta Dhawan Chachra</a:t>
            </a:r>
            <a:endParaRPr/>
          </a:p>
        </p:txBody>
      </p:sp>
      <p:sp>
        <p:nvSpPr>
          <p:cNvPr id="620" name="Google Shape;620;p5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56"/>
          <p:cNvSpPr txBox="1"/>
          <p:nvPr>
            <p:ph type="title"/>
          </p:nvPr>
        </p:nvSpPr>
        <p:spPr>
          <a:xfrm>
            <a:off x="457200" y="274638"/>
            <a:ext cx="8229600" cy="41805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IN" sz="3200"/>
              <a:t>Levels of Virtualization Implementation</a:t>
            </a:r>
            <a:endParaRPr/>
          </a:p>
        </p:txBody>
      </p:sp>
      <p:sp>
        <p:nvSpPr>
          <p:cNvPr id="626" name="Google Shape;626;p56"/>
          <p:cNvSpPr txBox="1"/>
          <p:nvPr>
            <p:ph idx="1" type="body"/>
          </p:nvPr>
        </p:nvSpPr>
        <p:spPr>
          <a:xfrm>
            <a:off x="457200" y="836712"/>
            <a:ext cx="8229600" cy="5289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 sz="2400"/>
              <a:t>The main function of the software layer for virtualization is to virtualize the physical hardware of a host machine into virtual resources to be used by the VMs, exclusively. </a:t>
            </a:r>
            <a:endParaRPr sz="2400"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 sz="2400"/>
              <a:t>This can be implemented </a:t>
            </a:r>
            <a:r>
              <a:rPr b="1" lang="en-IN" sz="2400"/>
              <a:t>at various operational levels.</a:t>
            </a:r>
            <a:endParaRPr b="1" sz="2400"/>
          </a:p>
        </p:txBody>
      </p:sp>
      <p:sp>
        <p:nvSpPr>
          <p:cNvPr id="627" name="Google Shape;627;p5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16-01-2025</a:t>
            </a:r>
            <a:endParaRPr/>
          </a:p>
        </p:txBody>
      </p:sp>
      <p:sp>
        <p:nvSpPr>
          <p:cNvPr id="628" name="Google Shape;628;p5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Prof. Shweta Dhawan Chachra</a:t>
            </a:r>
            <a:endParaRPr/>
          </a:p>
        </p:txBody>
      </p:sp>
      <p:sp>
        <p:nvSpPr>
          <p:cNvPr id="629" name="Google Shape;629;p5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630" name="Google Shape;630;p56"/>
          <p:cNvPicPr preferRelativeResize="0"/>
          <p:nvPr/>
        </p:nvPicPr>
        <p:blipFill rotWithShape="1">
          <a:blip r:embed="rId3">
            <a:alphaModFix/>
          </a:blip>
          <a:srcRect b="0" l="0" r="0" t="32335"/>
          <a:stretch/>
        </p:blipFill>
        <p:spPr>
          <a:xfrm>
            <a:off x="467544" y="3789040"/>
            <a:ext cx="8136904" cy="25202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57"/>
          <p:cNvSpPr txBox="1"/>
          <p:nvPr>
            <p:ph type="title"/>
          </p:nvPr>
        </p:nvSpPr>
        <p:spPr>
          <a:xfrm>
            <a:off x="457200" y="274638"/>
            <a:ext cx="8229600" cy="41805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IN" sz="3200"/>
              <a:t>Levels of Virtualization Implementation</a:t>
            </a:r>
            <a:endParaRPr/>
          </a:p>
        </p:txBody>
      </p:sp>
      <p:sp>
        <p:nvSpPr>
          <p:cNvPr id="636" name="Google Shape;636;p57"/>
          <p:cNvSpPr txBox="1"/>
          <p:nvPr>
            <p:ph idx="1" type="body"/>
          </p:nvPr>
        </p:nvSpPr>
        <p:spPr>
          <a:xfrm>
            <a:off x="457200" y="836712"/>
            <a:ext cx="8229600" cy="5289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 sz="2400"/>
              <a:t>The virtualization software creates the abstraction of VMs by interposing a virtualization layer </a:t>
            </a:r>
            <a:r>
              <a:rPr lang="en-IN" sz="2400" u="sng"/>
              <a:t>at various levels of a computer system.</a:t>
            </a:r>
            <a:endParaRPr sz="2400" u="sng"/>
          </a:p>
        </p:txBody>
      </p:sp>
      <p:sp>
        <p:nvSpPr>
          <p:cNvPr id="637" name="Google Shape;637;p5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16-01-2025</a:t>
            </a:r>
            <a:endParaRPr/>
          </a:p>
        </p:txBody>
      </p:sp>
      <p:sp>
        <p:nvSpPr>
          <p:cNvPr id="638" name="Google Shape;638;p5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Prof. Shweta Dhawan Chachra</a:t>
            </a:r>
            <a:endParaRPr/>
          </a:p>
        </p:txBody>
      </p:sp>
      <p:sp>
        <p:nvSpPr>
          <p:cNvPr id="639" name="Google Shape;639;p5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5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IN"/>
              <a:t>Levels of Virtualization Implementation</a:t>
            </a:r>
            <a:endParaRPr/>
          </a:p>
        </p:txBody>
      </p:sp>
      <p:sp>
        <p:nvSpPr>
          <p:cNvPr id="645" name="Google Shape;645;p58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IN"/>
              <a:t>Common virtualization layers include the </a:t>
            </a:r>
            <a:endParaRPr/>
          </a:p>
          <a:p>
            <a:pPr indent="-514350" lvl="1" marL="9715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AutoNum type="arabicParenR"/>
            </a:pPr>
            <a:r>
              <a:rPr lang="en-IN"/>
              <a:t>Instruction set architecture (ISA) level </a:t>
            </a:r>
            <a:endParaRPr/>
          </a:p>
          <a:p>
            <a:pPr indent="-514350" lvl="1" marL="9715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AutoNum type="arabicParenR"/>
            </a:pPr>
            <a:r>
              <a:rPr lang="en-IN"/>
              <a:t>Hardware level</a:t>
            </a:r>
            <a:endParaRPr/>
          </a:p>
          <a:p>
            <a:pPr indent="-514350" lvl="1" marL="9715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AutoNum type="arabicParenR"/>
            </a:pPr>
            <a:r>
              <a:rPr lang="en-IN"/>
              <a:t>Operating system level</a:t>
            </a:r>
            <a:endParaRPr/>
          </a:p>
          <a:p>
            <a:pPr indent="-514350" lvl="1" marL="9715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AutoNum type="arabicParenR"/>
            </a:pPr>
            <a:r>
              <a:rPr lang="en-IN"/>
              <a:t>Library support level</a:t>
            </a:r>
            <a:endParaRPr/>
          </a:p>
          <a:p>
            <a:pPr indent="-514350" lvl="1" marL="9715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AutoNum type="arabicParenR"/>
            </a:pPr>
            <a:r>
              <a:rPr lang="en-IN"/>
              <a:t>Application level</a:t>
            </a:r>
            <a:endParaRPr/>
          </a:p>
        </p:txBody>
      </p:sp>
      <p:sp>
        <p:nvSpPr>
          <p:cNvPr id="646" name="Google Shape;646;p5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16-01-2025</a:t>
            </a:r>
            <a:endParaRPr/>
          </a:p>
        </p:txBody>
      </p:sp>
      <p:sp>
        <p:nvSpPr>
          <p:cNvPr id="647" name="Google Shape;647;p5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Prof. Shweta Dhawan Chachra</a:t>
            </a:r>
            <a:endParaRPr/>
          </a:p>
        </p:txBody>
      </p:sp>
      <p:sp>
        <p:nvSpPr>
          <p:cNvPr id="648" name="Google Shape;648;p5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5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IN"/>
              <a:t>Levels of Virtualization Implementation</a:t>
            </a:r>
            <a:endParaRPr/>
          </a:p>
        </p:txBody>
      </p:sp>
      <p:sp>
        <p:nvSpPr>
          <p:cNvPr id="654" name="Google Shape;654;p59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397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pic>
        <p:nvPicPr>
          <p:cNvPr id="655" name="Google Shape;655;p59"/>
          <p:cNvPicPr preferRelativeResize="0"/>
          <p:nvPr/>
        </p:nvPicPr>
        <p:blipFill rotWithShape="1">
          <a:blip r:embed="rId3">
            <a:alphaModFix/>
          </a:blip>
          <a:srcRect b="6249" l="28445" r="25260" t="32197"/>
          <a:stretch/>
        </p:blipFill>
        <p:spPr>
          <a:xfrm>
            <a:off x="755576" y="1628800"/>
            <a:ext cx="7776864" cy="4502728"/>
          </a:xfrm>
          <a:prstGeom prst="rect">
            <a:avLst/>
          </a:prstGeom>
          <a:noFill/>
          <a:ln>
            <a:noFill/>
          </a:ln>
        </p:spPr>
      </p:pic>
      <p:sp>
        <p:nvSpPr>
          <p:cNvPr id="656" name="Google Shape;656;p5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16-01-2025</a:t>
            </a:r>
            <a:endParaRPr/>
          </a:p>
        </p:txBody>
      </p:sp>
      <p:sp>
        <p:nvSpPr>
          <p:cNvPr id="657" name="Google Shape;657;p5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Prof. Shweta Dhawan Chachra</a:t>
            </a:r>
            <a:endParaRPr/>
          </a:p>
        </p:txBody>
      </p:sp>
      <p:sp>
        <p:nvSpPr>
          <p:cNvPr id="658" name="Google Shape;658;p5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39" name="Google Shape;139;p6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b="1" lang="en-IN" sz="2400"/>
              <a:t>vmx: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 sz="2400"/>
              <a:t>The .vmx file is a plain-text file that functions as the structural definition of the VM. </a:t>
            </a:r>
            <a:endParaRPr sz="2400"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 sz="2400"/>
              <a:t>The .vmx file can be copied from the datastore and opened using a program that supports creation and saving of files using UTF-8 encoding, such as WordPad.</a:t>
            </a:r>
            <a:endParaRPr sz="2400"/>
          </a:p>
        </p:txBody>
      </p:sp>
      <p:sp>
        <p:nvSpPr>
          <p:cNvPr id="140" name="Google Shape;140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16-01-2025</a:t>
            </a:r>
            <a:endParaRPr/>
          </a:p>
        </p:txBody>
      </p:sp>
      <p:sp>
        <p:nvSpPr>
          <p:cNvPr id="141" name="Google Shape;141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Prof. Shweta Dhawan Chachra</a:t>
            </a:r>
            <a:endParaRPr/>
          </a:p>
        </p:txBody>
      </p:sp>
      <p:sp>
        <p:nvSpPr>
          <p:cNvPr id="142" name="Google Shape;142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60"/>
          <p:cNvSpPr txBox="1"/>
          <p:nvPr>
            <p:ph type="title"/>
          </p:nvPr>
        </p:nvSpPr>
        <p:spPr>
          <a:xfrm>
            <a:off x="457200" y="274638"/>
            <a:ext cx="8229600" cy="610669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IN"/>
              <a:t>Instruction Set Architecture Level</a:t>
            </a:r>
            <a:endParaRPr/>
          </a:p>
        </p:txBody>
      </p:sp>
      <p:sp>
        <p:nvSpPr>
          <p:cNvPr id="664" name="Google Shape;664;p6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16-01-2025</a:t>
            </a:r>
            <a:endParaRPr/>
          </a:p>
        </p:txBody>
      </p:sp>
      <p:sp>
        <p:nvSpPr>
          <p:cNvPr id="665" name="Google Shape;665;p6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Prof. Shweta Dhawan Chachra</a:t>
            </a:r>
            <a:endParaRPr/>
          </a:p>
        </p:txBody>
      </p:sp>
      <p:sp>
        <p:nvSpPr>
          <p:cNvPr id="666" name="Google Shape;666;p6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6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IN"/>
              <a:t>What is an Instruction Set?</a:t>
            </a:r>
            <a:endParaRPr/>
          </a:p>
        </p:txBody>
      </p:sp>
      <p:sp>
        <p:nvSpPr>
          <p:cNvPr id="672" name="Google Shape;672;p6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16-01-2025</a:t>
            </a:r>
            <a:endParaRPr/>
          </a:p>
        </p:txBody>
      </p:sp>
      <p:sp>
        <p:nvSpPr>
          <p:cNvPr id="673" name="Google Shape;673;p6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Prof. Shweta Dhawan Chachra</a:t>
            </a:r>
            <a:endParaRPr/>
          </a:p>
        </p:txBody>
      </p:sp>
      <p:sp>
        <p:nvSpPr>
          <p:cNvPr id="674" name="Google Shape;674;p6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6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IN"/>
              <a:t>What is an Instruction Set?</a:t>
            </a:r>
            <a:endParaRPr/>
          </a:p>
        </p:txBody>
      </p:sp>
      <p:sp>
        <p:nvSpPr>
          <p:cNvPr id="680" name="Google Shape;680;p62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 sz="2400" u="sng"/>
              <a:t>The instruction set provides commands to the processor, to tell it what it needs to do. </a:t>
            </a:r>
            <a:endParaRPr sz="2400" u="sng"/>
          </a:p>
          <a:p>
            <a:pPr indent="-1905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</p:txBody>
      </p:sp>
      <p:sp>
        <p:nvSpPr>
          <p:cNvPr id="681" name="Google Shape;681;p6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16-01-2025</a:t>
            </a:r>
            <a:endParaRPr/>
          </a:p>
        </p:txBody>
      </p:sp>
      <p:sp>
        <p:nvSpPr>
          <p:cNvPr id="682" name="Google Shape;682;p6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Prof. Shweta Dhawan Chachra</a:t>
            </a:r>
            <a:endParaRPr/>
          </a:p>
        </p:txBody>
      </p:sp>
      <p:sp>
        <p:nvSpPr>
          <p:cNvPr id="683" name="Google Shape;683;p6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6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IN"/>
              <a:t>What is an Instruction Set?</a:t>
            </a:r>
            <a:endParaRPr/>
          </a:p>
        </p:txBody>
      </p:sp>
      <p:sp>
        <p:nvSpPr>
          <p:cNvPr id="689" name="Google Shape;689;p63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 sz="2400" u="sng"/>
              <a:t>The instruction set provides commands to the processor, to tell it what it needs to do. </a:t>
            </a:r>
            <a:endParaRPr sz="2400" u="sng"/>
          </a:p>
          <a:p>
            <a:pPr indent="-1905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 sz="2400"/>
              <a:t>The instruction set consists of </a:t>
            </a:r>
            <a:endParaRPr sz="2400"/>
          </a:p>
          <a:p>
            <a:pPr indent="-285750" lvl="1" marL="74295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IN" sz="2000" u="sng"/>
              <a:t>addressing modes, </a:t>
            </a:r>
            <a:endParaRPr sz="2000" u="sng"/>
          </a:p>
          <a:p>
            <a:pPr indent="-285750" lvl="1" marL="74295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IN" sz="2000" u="sng"/>
              <a:t>operation, </a:t>
            </a:r>
            <a:endParaRPr/>
          </a:p>
          <a:p>
            <a:pPr indent="-285750" lvl="1" marL="74295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IN" sz="2000" u="sng"/>
              <a:t>native data types, </a:t>
            </a:r>
            <a:endParaRPr sz="2000" u="sng"/>
          </a:p>
          <a:p>
            <a:pPr indent="-285750" lvl="1" marL="74295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IN" sz="2000" u="sng"/>
              <a:t>registers, </a:t>
            </a:r>
            <a:endParaRPr sz="2000" u="sng"/>
          </a:p>
          <a:p>
            <a:pPr indent="-285750" lvl="1" marL="74295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IN" sz="2000" u="sng"/>
              <a:t>memory architecture, </a:t>
            </a:r>
            <a:endParaRPr sz="2000" u="sng"/>
          </a:p>
          <a:p>
            <a:pPr indent="-285750" lvl="1" marL="74295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IN" sz="2000" u="sng"/>
              <a:t>interrupt, and </a:t>
            </a:r>
            <a:endParaRPr sz="2000" u="sng"/>
          </a:p>
          <a:p>
            <a:pPr indent="-285750" lvl="1" marL="74295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IN" sz="2000" u="sng"/>
              <a:t>exception handling, and </a:t>
            </a:r>
            <a:endParaRPr sz="2000" u="sng"/>
          </a:p>
          <a:p>
            <a:pPr indent="-285750" lvl="1" marL="74295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IN" sz="2000" u="sng"/>
              <a:t>external I/O.</a:t>
            </a:r>
            <a:endParaRPr/>
          </a:p>
        </p:txBody>
      </p:sp>
      <p:sp>
        <p:nvSpPr>
          <p:cNvPr id="690" name="Google Shape;690;p6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16-01-2025</a:t>
            </a:r>
            <a:endParaRPr/>
          </a:p>
        </p:txBody>
      </p:sp>
      <p:sp>
        <p:nvSpPr>
          <p:cNvPr id="691" name="Google Shape;691;p6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Prof. Shweta Dhawan Chachra</a:t>
            </a:r>
            <a:endParaRPr/>
          </a:p>
        </p:txBody>
      </p:sp>
      <p:sp>
        <p:nvSpPr>
          <p:cNvPr id="692" name="Google Shape;692;p6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p64"/>
          <p:cNvSpPr txBox="1"/>
          <p:nvPr>
            <p:ph type="title"/>
          </p:nvPr>
        </p:nvSpPr>
        <p:spPr>
          <a:xfrm>
            <a:off x="609600" y="228600"/>
            <a:ext cx="8001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IN"/>
              <a:t>Code Sequence  C = A + B </a:t>
            </a:r>
            <a:br>
              <a:rPr lang="en-IN"/>
            </a:br>
            <a:r>
              <a:rPr lang="en-IN"/>
              <a:t> Instruction Set</a:t>
            </a:r>
            <a:endParaRPr/>
          </a:p>
        </p:txBody>
      </p:sp>
      <p:graphicFrame>
        <p:nvGraphicFramePr>
          <p:cNvPr id="698" name="Google Shape;698;p64"/>
          <p:cNvGraphicFramePr/>
          <p:nvPr/>
        </p:nvGraphicFramePr>
        <p:xfrm>
          <a:off x="304800" y="1397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{EA376D12-BC18-4A7B-87E2-2559931CFF0C}</a:tableStyleId>
              </a:tblPr>
              <a:tblGrid>
                <a:gridCol w="2133600"/>
                <a:gridCol w="2533650"/>
                <a:gridCol w="2114550"/>
              </a:tblGrid>
              <a:tr h="6604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Arial"/>
                        <a:buNone/>
                      </a:pPr>
                      <a:r>
                        <a:rPr b="1" i="0" lang="en-IN" sz="2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Accumulator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Arial"/>
                        <a:buNone/>
                      </a:pPr>
                      <a:r>
                        <a:rPr b="1" i="0" lang="en-IN" sz="2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Register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Arial"/>
                        <a:buNone/>
                      </a:pPr>
                      <a:r>
                        <a:rPr b="1" i="0" lang="en-IN" sz="2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(register-memory)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Arial"/>
                        <a:buNone/>
                      </a:pPr>
                      <a:r>
                        <a:rPr b="1" i="0" lang="en-IN" sz="2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Register (load-store)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32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Arial"/>
                        <a:buNone/>
                      </a:pPr>
                      <a:r>
                        <a:rPr b="1" i="0" lang="en-IN" sz="2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Load A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Arial"/>
                        <a:buNone/>
                      </a:pPr>
                      <a:r>
                        <a:rPr b="1" i="0" lang="en-IN" sz="2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Add B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Arial"/>
                        <a:buNone/>
                      </a:pPr>
                      <a:r>
                        <a:rPr b="1" i="0" lang="en-IN" sz="2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Store C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Arial"/>
                        <a:buNone/>
                      </a:pPr>
                      <a:r>
                        <a:rPr b="1" i="0" lang="en-IN" sz="2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Load R1, A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Arial"/>
                        <a:buNone/>
                      </a:pPr>
                      <a:r>
                        <a:rPr b="1" i="0" lang="en-IN" sz="2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Add R1, B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Arial"/>
                        <a:buNone/>
                      </a:pPr>
                      <a:r>
                        <a:rPr b="1" i="0" lang="en-IN" sz="2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Store C, R1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Arial"/>
                        <a:buNone/>
                      </a:pPr>
                      <a:r>
                        <a:rPr b="1" i="0" lang="en-IN" sz="2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Load R1,A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Arial"/>
                        <a:buNone/>
                      </a:pPr>
                      <a:r>
                        <a:rPr b="1" i="0" lang="en-IN" sz="2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Load R2, B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Arial"/>
                        <a:buNone/>
                      </a:pPr>
                      <a:r>
                        <a:rPr b="1" i="0" lang="en-IN" sz="2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Add R3, R1, R2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Arial"/>
                        <a:buNone/>
                      </a:pPr>
                      <a:r>
                        <a:rPr b="1" i="0" lang="en-IN" sz="2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Store C, R3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699" name="Google Shape;699;p6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16-01-2025</a:t>
            </a:r>
            <a:endParaRPr/>
          </a:p>
        </p:txBody>
      </p:sp>
      <p:sp>
        <p:nvSpPr>
          <p:cNvPr id="700" name="Google Shape;700;p64"/>
          <p:cNvSpPr txBox="1"/>
          <p:nvPr>
            <p:ph idx="11" type="ftr"/>
          </p:nvPr>
        </p:nvSpPr>
        <p:spPr>
          <a:xfrm>
            <a:off x="3203848" y="6381328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Prof. Shweta Dhawan Chachra</a:t>
            </a:r>
            <a:endParaRPr/>
          </a:p>
        </p:txBody>
      </p:sp>
      <p:sp>
        <p:nvSpPr>
          <p:cNvPr id="701" name="Google Shape;701;p6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6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IN"/>
              <a:t>What is an Instruction Set?</a:t>
            </a:r>
            <a:endParaRPr/>
          </a:p>
        </p:txBody>
      </p:sp>
      <p:sp>
        <p:nvSpPr>
          <p:cNvPr id="707" name="Google Shape;707;p65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IN" sz="2400"/>
              <a:t>Example-</a:t>
            </a:r>
            <a:endParaRPr/>
          </a:p>
          <a:p>
            <a:pPr indent="-285750" lvl="1" marL="742950" rtl="0" algn="l"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b="1" lang="en-IN" sz="2400"/>
              <a:t>x86 instruction set, which is common to find on computers today. </a:t>
            </a:r>
            <a:endParaRPr b="1" sz="2400"/>
          </a:p>
          <a:p>
            <a:pPr indent="-144780" lvl="1" marL="742950" rtl="0" algn="l"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b="1" sz="2400"/>
          </a:p>
          <a:p>
            <a:pPr indent="-285750" lvl="1" marL="742950" rtl="0" algn="l"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IN" sz="2400"/>
              <a:t>is a family of complex instruction set computer (CISC) instruction set architectures initially developed by Intel based </a:t>
            </a:r>
            <a:r>
              <a:rPr b="1" lang="en-IN" sz="2400"/>
              <a:t>on the Intel 8086 microprocessor and its 8088 variant. </a:t>
            </a:r>
            <a:endParaRPr b="1" sz="2400"/>
          </a:p>
          <a:p>
            <a:pPr indent="-201930" lvl="0" marL="342900" rtl="0" algn="l"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sz="2400"/>
          </a:p>
          <a:p>
            <a:pPr indent="-342900" lvl="0" marL="342900" rtl="0" algn="l"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IN" sz="2400"/>
              <a:t>Both the Intel Pentium and AMD Athlon processors use nearly the same x86 instruction set.</a:t>
            </a:r>
            <a:endParaRPr/>
          </a:p>
          <a:p>
            <a:pPr indent="-201930" lvl="0" marL="342900" rtl="0" algn="l"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sz="2400"/>
          </a:p>
          <a:p>
            <a:pPr indent="-342900" lvl="0" marL="342900" rtl="0" algn="l"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IN" sz="2400"/>
              <a:t>Different computer processors can use almost the same instruction set while still having very different internal design.</a:t>
            </a:r>
            <a:endParaRPr/>
          </a:p>
          <a:p>
            <a:pPr indent="0" lvl="0" marL="0" rtl="0" algn="l"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IN" sz="2400"/>
              <a:t> </a:t>
            </a:r>
            <a:endParaRPr/>
          </a:p>
          <a:p>
            <a:pPr indent="-201930" lvl="0" marL="342900" rtl="0" algn="l"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sz="2400"/>
          </a:p>
        </p:txBody>
      </p:sp>
      <p:sp>
        <p:nvSpPr>
          <p:cNvPr id="708" name="Google Shape;708;p6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16-01-2025</a:t>
            </a:r>
            <a:endParaRPr/>
          </a:p>
        </p:txBody>
      </p:sp>
      <p:sp>
        <p:nvSpPr>
          <p:cNvPr id="709" name="Google Shape;709;p6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Prof. Shweta Dhawan Chachra</a:t>
            </a:r>
            <a:endParaRPr/>
          </a:p>
        </p:txBody>
      </p:sp>
      <p:sp>
        <p:nvSpPr>
          <p:cNvPr id="710" name="Google Shape;710;p6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6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IN"/>
              <a:t>Instruction Set Architecture Level</a:t>
            </a:r>
            <a:endParaRPr/>
          </a:p>
        </p:txBody>
      </p:sp>
      <p:sp>
        <p:nvSpPr>
          <p:cNvPr id="716" name="Google Shape;716;p66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IN" sz="2400"/>
              <a:t>Virtualization –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 sz="2400" u="sng"/>
              <a:t>Transforming the physical architecture of the system’s instruction set completely into software.</a:t>
            </a:r>
            <a:endParaRPr/>
          </a:p>
          <a:p>
            <a:pPr indent="-1905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 u="sng"/>
          </a:p>
        </p:txBody>
      </p:sp>
      <p:sp>
        <p:nvSpPr>
          <p:cNvPr id="717" name="Google Shape;717;p6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16-01-2025</a:t>
            </a:r>
            <a:endParaRPr/>
          </a:p>
        </p:txBody>
      </p:sp>
      <p:sp>
        <p:nvSpPr>
          <p:cNvPr id="718" name="Google Shape;718;p6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Prof. Shweta Dhawan Chachra</a:t>
            </a:r>
            <a:endParaRPr/>
          </a:p>
        </p:txBody>
      </p:sp>
      <p:sp>
        <p:nvSpPr>
          <p:cNvPr id="719" name="Google Shape;719;p6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6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IN"/>
              <a:t>Instruction Set Architecture Level</a:t>
            </a:r>
            <a:endParaRPr/>
          </a:p>
        </p:txBody>
      </p:sp>
      <p:sp>
        <p:nvSpPr>
          <p:cNvPr id="725" name="Google Shape;725;p67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gradFill>
            <a:gsLst>
              <a:gs pos="0">
                <a:srgbClr val="9BE9FF"/>
              </a:gs>
              <a:gs pos="35000">
                <a:srgbClr val="B8F1FF"/>
              </a:gs>
              <a:gs pos="100000">
                <a:srgbClr val="E2FBFF"/>
              </a:gs>
            </a:gsLst>
            <a:lin ang="16200000" scaled="0"/>
          </a:gradFill>
          <a:ln cap="flat" cmpd="sng" w="9525">
            <a:solidFill>
              <a:srgbClr val="45A9C4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b="1" lang="en-IN" sz="24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guest systems issue instructions </a:t>
            </a:r>
            <a:r>
              <a:rPr lang="en-IN" sz="24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 the emulator to process and execute.</a:t>
            </a:r>
            <a:endParaRPr/>
          </a:p>
          <a:p>
            <a:pPr indent="-1905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b="1" lang="en-IN" sz="24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instructions are received by the emulator, which transforms them into a native instruction set. </a:t>
            </a:r>
            <a:endParaRPr/>
          </a:p>
          <a:p>
            <a:pPr indent="-1905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b="1" sz="2400" u="sng"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b="1" lang="en-IN" sz="24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native instructions are run on the host m/c’s hardware.</a:t>
            </a:r>
            <a:endParaRPr/>
          </a:p>
          <a:p>
            <a:pPr indent="-1905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instructions include both the processor-oriented instructions and the I/O specific ones.</a:t>
            </a:r>
            <a:endParaRPr sz="2400"/>
          </a:p>
        </p:txBody>
      </p:sp>
      <p:sp>
        <p:nvSpPr>
          <p:cNvPr id="726" name="Google Shape;726;p6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16-01-2025</a:t>
            </a:r>
            <a:endParaRPr/>
          </a:p>
        </p:txBody>
      </p:sp>
      <p:sp>
        <p:nvSpPr>
          <p:cNvPr id="727" name="Google Shape;727;p6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Prof. Shweta Dhawan Chachra</a:t>
            </a:r>
            <a:endParaRPr/>
          </a:p>
        </p:txBody>
      </p:sp>
      <p:sp>
        <p:nvSpPr>
          <p:cNvPr id="728" name="Google Shape;728;p6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6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734" name="Google Shape;734;p68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 sz="2400"/>
              <a:t>At the ISA level, </a:t>
            </a:r>
            <a:r>
              <a:rPr b="1" lang="en-IN" sz="2400"/>
              <a:t>virtualization is performed by emulating a given ISA by the ISA of the host machine.</a:t>
            </a:r>
            <a:endParaRPr/>
          </a:p>
          <a:p>
            <a:pPr indent="-1905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b="1" sz="2400"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 sz="2400"/>
              <a:t>For example, </a:t>
            </a:r>
            <a:endParaRPr sz="2400"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b="1" lang="en-IN" sz="2400"/>
              <a:t>MIPS binary code can run on an x86-based host machine with the help of ISA emulation. </a:t>
            </a:r>
            <a:endParaRPr b="1" sz="2400"/>
          </a:p>
        </p:txBody>
      </p:sp>
      <p:sp>
        <p:nvSpPr>
          <p:cNvPr id="735" name="Google Shape;735;p6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16-01-2025</a:t>
            </a:r>
            <a:endParaRPr/>
          </a:p>
        </p:txBody>
      </p:sp>
      <p:sp>
        <p:nvSpPr>
          <p:cNvPr id="736" name="Google Shape;736;p6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Prof. Shweta Dhawan Chachra</a:t>
            </a:r>
            <a:endParaRPr/>
          </a:p>
        </p:txBody>
      </p:sp>
      <p:sp>
        <p:nvSpPr>
          <p:cNvPr id="737" name="Google Shape;737;p6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6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743" name="Google Shape;743;p69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 sz="2400"/>
              <a:t>MIPS (Microprocessor without Interlocked Pipelined Stages) is a family of reduced instruction set computer (RISC) instruction set architectures (ISA) developed by MIPS Technologies, based in the United States.</a:t>
            </a:r>
            <a:endParaRPr/>
          </a:p>
          <a:p>
            <a:pPr indent="-1905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 sz="2400"/>
              <a:t>There are multiple versions of MIPS: including MIPS I, II, III, IV, and V; as well as five releases of MIPS32/64 (for 32- and 64-bit implementations, respectively). </a:t>
            </a:r>
            <a:endParaRPr sz="2400"/>
          </a:p>
          <a:p>
            <a:pPr indent="-1905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  <a:p>
            <a:pPr indent="-1905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</p:txBody>
      </p:sp>
      <p:sp>
        <p:nvSpPr>
          <p:cNvPr id="744" name="Google Shape;744;p6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16-01-2025</a:t>
            </a:r>
            <a:endParaRPr/>
          </a:p>
        </p:txBody>
      </p:sp>
      <p:sp>
        <p:nvSpPr>
          <p:cNvPr id="745" name="Google Shape;745;p6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Prof. Shweta Dhawan Chachra</a:t>
            </a:r>
            <a:endParaRPr/>
          </a:p>
        </p:txBody>
      </p:sp>
      <p:sp>
        <p:nvSpPr>
          <p:cNvPr id="746" name="Google Shape;746;p6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7"/>
          <p:cNvSpPr txBox="1"/>
          <p:nvPr>
            <p:ph idx="1" type="body"/>
          </p:nvPr>
        </p:nvSpPr>
        <p:spPr>
          <a:xfrm>
            <a:off x="457200" y="404664"/>
            <a:ext cx="8229600" cy="57214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b="1" lang="en-IN" sz="2400"/>
              <a:t>vmx:</a:t>
            </a:r>
            <a:endParaRPr/>
          </a:p>
        </p:txBody>
      </p:sp>
      <p:pic>
        <p:nvPicPr>
          <p:cNvPr id="148" name="Google Shape;148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3568" y="1092200"/>
            <a:ext cx="7776864" cy="4673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16-01-2025</a:t>
            </a:r>
            <a:endParaRPr/>
          </a:p>
        </p:txBody>
      </p:sp>
      <p:sp>
        <p:nvSpPr>
          <p:cNvPr id="150" name="Google Shape;150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Prof. Shweta Dhawan Chachra</a:t>
            </a:r>
            <a:endParaRPr/>
          </a:p>
        </p:txBody>
      </p:sp>
      <p:sp>
        <p:nvSpPr>
          <p:cNvPr id="151" name="Google Shape;151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70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 sz="2400"/>
              <a:t>The basic emulation method is through </a:t>
            </a:r>
            <a:r>
              <a:rPr b="1" lang="en-IN" sz="2400"/>
              <a:t>code interpretation. </a:t>
            </a:r>
            <a:endParaRPr b="1" sz="2400"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b="1" lang="en-IN" sz="2400"/>
              <a:t>An interpreter program interprets the source instructions to target instructions one by one. </a:t>
            </a:r>
            <a:endParaRPr b="1" sz="2400"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b="1" lang="en-IN" sz="2400"/>
              <a:t>One source instruction may require tens or hundreds of native target instructions to perform its function. </a:t>
            </a:r>
            <a:endParaRPr b="1" sz="2400"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 sz="2400"/>
              <a:t>Obviously, this process is relatively </a:t>
            </a:r>
            <a:r>
              <a:rPr b="1" lang="en-IN" sz="2400"/>
              <a:t>slow. </a:t>
            </a:r>
            <a:endParaRPr b="1" sz="2400"/>
          </a:p>
        </p:txBody>
      </p:sp>
      <p:sp>
        <p:nvSpPr>
          <p:cNvPr id="752" name="Google Shape;752;p70"/>
          <p:cNvSpPr txBox="1"/>
          <p:nvPr/>
        </p:nvSpPr>
        <p:spPr>
          <a:xfrm>
            <a:off x="457200" y="274638"/>
            <a:ext cx="8229600" cy="41805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60000" lnSpcReduction="20000"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IN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Instruction Set Architecture Level</a:t>
            </a:r>
            <a:endParaRPr sz="4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3" name="Google Shape;753;p7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16-01-2025</a:t>
            </a:r>
            <a:endParaRPr/>
          </a:p>
        </p:txBody>
      </p:sp>
      <p:sp>
        <p:nvSpPr>
          <p:cNvPr id="754" name="Google Shape;754;p7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Prof. Shweta Dhawan Chachra</a:t>
            </a:r>
            <a:endParaRPr/>
          </a:p>
        </p:txBody>
      </p:sp>
      <p:sp>
        <p:nvSpPr>
          <p:cNvPr id="755" name="Google Shape;755;p7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p7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 sz="2400"/>
              <a:t>For better performance, </a:t>
            </a:r>
            <a:r>
              <a:rPr b="1" lang="en-IN" sz="2400"/>
              <a:t>dynamic binary translation is desired.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 sz="2400"/>
              <a:t>This approach translates </a:t>
            </a:r>
            <a:r>
              <a:rPr b="1" lang="en-IN" sz="2400"/>
              <a:t>basic blocks of dynamic source instructions to target instructions </a:t>
            </a:r>
            <a:r>
              <a:rPr lang="en-IN" sz="2400"/>
              <a:t>to increase translation efficiency.</a:t>
            </a:r>
            <a:endParaRPr b="1" sz="2400"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 sz="2400"/>
              <a:t>Instruction set emulation requires binary translation and optimization. </a:t>
            </a:r>
            <a:endParaRPr sz="2400"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b="1" lang="en-IN" sz="2400"/>
              <a:t>A virtual instruction set architecture (V-ISA) thus requires adding a processor-specific software translation layer to the compiler</a:t>
            </a:r>
            <a:endParaRPr b="1" sz="2400"/>
          </a:p>
        </p:txBody>
      </p:sp>
      <p:sp>
        <p:nvSpPr>
          <p:cNvPr id="761" name="Google Shape;761;p71"/>
          <p:cNvSpPr txBox="1"/>
          <p:nvPr/>
        </p:nvSpPr>
        <p:spPr>
          <a:xfrm>
            <a:off x="457200" y="274638"/>
            <a:ext cx="8229600" cy="41805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60000" lnSpcReduction="20000"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IN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Instruction Set Architecture Level</a:t>
            </a:r>
            <a:endParaRPr sz="4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2" name="Google Shape;762;p7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16-01-2025</a:t>
            </a:r>
            <a:endParaRPr/>
          </a:p>
        </p:txBody>
      </p:sp>
      <p:sp>
        <p:nvSpPr>
          <p:cNvPr id="763" name="Google Shape;763;p7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Prof. Shweta Dhawan Chachra</a:t>
            </a:r>
            <a:endParaRPr/>
          </a:p>
        </p:txBody>
      </p:sp>
      <p:sp>
        <p:nvSpPr>
          <p:cNvPr id="764" name="Google Shape;764;p7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p7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IN"/>
              <a:t>Instruction Set Architecture Level</a:t>
            </a:r>
            <a:endParaRPr/>
          </a:p>
        </p:txBody>
      </p:sp>
      <p:sp>
        <p:nvSpPr>
          <p:cNvPr id="770" name="Google Shape;770;p72"/>
          <p:cNvSpPr txBox="1"/>
          <p:nvPr>
            <p:ph idx="1" type="body"/>
          </p:nvPr>
        </p:nvSpPr>
        <p:spPr>
          <a:xfrm>
            <a:off x="467544" y="16288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None/>
            </a:pPr>
            <a:r>
              <a:rPr b="1" lang="en-IN">
                <a:solidFill>
                  <a:srgbClr val="FF0000"/>
                </a:solidFill>
              </a:rPr>
              <a:t>Advantage:</a:t>
            </a:r>
            <a:endParaRPr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b="1" lang="en-IN" sz="2400" u="sng"/>
              <a:t>Enables the host system to adjust to a change in the architecture of the guest system</a:t>
            </a:r>
            <a:r>
              <a:rPr b="1" lang="en-IN" sz="2400"/>
              <a:t>, if accomplishing a task can be possible through the instructions that are available with the host system. </a:t>
            </a:r>
            <a:endParaRPr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b="1" sz="2400"/>
          </a:p>
        </p:txBody>
      </p:sp>
      <p:sp>
        <p:nvSpPr>
          <p:cNvPr id="771" name="Google Shape;771;p7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16-01-2025</a:t>
            </a:r>
            <a:endParaRPr/>
          </a:p>
        </p:txBody>
      </p:sp>
      <p:sp>
        <p:nvSpPr>
          <p:cNvPr id="772" name="Google Shape;772;p7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Prof. Shweta Dhawan Chachra</a:t>
            </a:r>
            <a:endParaRPr/>
          </a:p>
        </p:txBody>
      </p:sp>
      <p:sp>
        <p:nvSpPr>
          <p:cNvPr id="773" name="Google Shape;773;p7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p7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IN"/>
              <a:t>Instruction Set Architecture Level</a:t>
            </a:r>
            <a:endParaRPr/>
          </a:p>
        </p:txBody>
      </p:sp>
      <p:sp>
        <p:nvSpPr>
          <p:cNvPr id="779" name="Google Shape;779;p73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None/>
            </a:pPr>
            <a:r>
              <a:rPr b="1" lang="en-IN">
                <a:solidFill>
                  <a:srgbClr val="FF0000"/>
                </a:solidFill>
              </a:rPr>
              <a:t>Advantage: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b="1" lang="en-IN" sz="2400"/>
              <a:t>The infrastructure provided by the virtualization of this kind can be used for creating VMs on a platform.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b="1" lang="en-IN" sz="2400"/>
              <a:t>For eg- x86 on any platform such a x86,Sparc or Alpha etc.</a:t>
            </a:r>
            <a:endParaRPr b="1" sz="2400"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•"/>
            </a:pPr>
            <a:r>
              <a:rPr b="1" lang="en-IN" sz="2400">
                <a:solidFill>
                  <a:schemeClr val="accent1"/>
                </a:solidFill>
              </a:rPr>
              <a:t>With this approach, it is possible to run a large amount of legacy binary code written for various processors on any given new hardware host machine. </a:t>
            </a:r>
            <a:endParaRPr b="1" sz="2400">
              <a:solidFill>
                <a:schemeClr val="accent1"/>
              </a:solidFill>
            </a:endParaRPr>
          </a:p>
        </p:txBody>
      </p:sp>
      <p:sp>
        <p:nvSpPr>
          <p:cNvPr id="780" name="Google Shape;780;p7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16-01-2025</a:t>
            </a:r>
            <a:endParaRPr/>
          </a:p>
        </p:txBody>
      </p:sp>
      <p:sp>
        <p:nvSpPr>
          <p:cNvPr id="781" name="Google Shape;781;p7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Prof. Shweta Dhawan Chachra</a:t>
            </a:r>
            <a:endParaRPr/>
          </a:p>
        </p:txBody>
      </p:sp>
      <p:sp>
        <p:nvSpPr>
          <p:cNvPr id="782" name="Google Shape;782;p7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7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IN"/>
              <a:t>Instruction Set Architecture Level</a:t>
            </a:r>
            <a:endParaRPr/>
          </a:p>
        </p:txBody>
      </p:sp>
      <p:sp>
        <p:nvSpPr>
          <p:cNvPr id="788" name="Google Shape;788;p7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None/>
            </a:pPr>
            <a:r>
              <a:rPr b="1" lang="en-IN">
                <a:solidFill>
                  <a:srgbClr val="FF0000"/>
                </a:solidFill>
              </a:rPr>
              <a:t>Disadvantage:</a:t>
            </a:r>
            <a:endParaRPr/>
          </a:p>
          <a:p>
            <a:pPr indent="-342900" lvl="0" marL="342900" rtl="0" algn="l"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</a:pPr>
            <a:r>
              <a:rPr lang="en-IN" sz="2600"/>
              <a:t>The instructions need to be interpreted before being executed. </a:t>
            </a:r>
            <a:endParaRPr/>
          </a:p>
          <a:p>
            <a:pPr indent="-342900" lvl="0" marL="342900" rtl="0" algn="l"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</a:pPr>
            <a:r>
              <a:rPr lang="en-IN" sz="2600" u="sng"/>
              <a:t>An interpreter program interprets the source instructions to target instructions one by one. </a:t>
            </a:r>
            <a:endParaRPr/>
          </a:p>
          <a:p>
            <a:pPr indent="-177800" lvl="0" marL="342900" rtl="0" algn="l"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</a:pPr>
            <a:r>
              <a:t/>
            </a:r>
            <a:endParaRPr sz="2600" u="sng"/>
          </a:p>
          <a:p>
            <a:pPr indent="-342900" lvl="0" marL="342900" rtl="0" algn="l"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</a:pPr>
            <a:r>
              <a:rPr lang="en-IN" sz="2600" u="sng"/>
              <a:t>Therefore the system with the virtualization at ISA level shows a poor performance.</a:t>
            </a:r>
            <a:endParaRPr sz="2600" u="sng"/>
          </a:p>
          <a:p>
            <a:pPr indent="-342900" lvl="0" marL="342900" rtl="0" algn="l"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</a:pPr>
            <a:r>
              <a:rPr b="1" lang="en-IN" sz="2600"/>
              <a:t>One source instruction may require tens or hundreds of native target instructions to perform its function. Obviously, this process is relatively slow. </a:t>
            </a:r>
            <a:endParaRPr/>
          </a:p>
          <a:p>
            <a:pPr indent="-177800" lvl="0" marL="342900" rtl="0" algn="l"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</a:pPr>
            <a:r>
              <a:t/>
            </a:r>
            <a:endParaRPr sz="2600"/>
          </a:p>
        </p:txBody>
      </p:sp>
      <p:sp>
        <p:nvSpPr>
          <p:cNvPr id="789" name="Google Shape;789;p7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16-01-2025</a:t>
            </a:r>
            <a:endParaRPr/>
          </a:p>
        </p:txBody>
      </p:sp>
      <p:sp>
        <p:nvSpPr>
          <p:cNvPr id="790" name="Google Shape;790;p7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Prof. Shweta Dhawan Chachra</a:t>
            </a:r>
            <a:endParaRPr/>
          </a:p>
        </p:txBody>
      </p:sp>
      <p:sp>
        <p:nvSpPr>
          <p:cNvPr id="791" name="Google Shape;791;p7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792" name="Google Shape;792;p74"/>
          <p:cNvSpPr/>
          <p:nvPr/>
        </p:nvSpPr>
        <p:spPr>
          <a:xfrm>
            <a:off x="3707904" y="3717032"/>
            <a:ext cx="936104" cy="504056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7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IN"/>
              <a:t>Qemu</a:t>
            </a:r>
            <a:endParaRPr/>
          </a:p>
        </p:txBody>
      </p:sp>
      <p:sp>
        <p:nvSpPr>
          <p:cNvPr id="798" name="Google Shape;798;p75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b="1" lang="en-IN" sz="2400"/>
              <a:t>QEMU is a generic and open source machine emulator and virtualizer.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 sz="2400"/>
              <a:t>Run operating systems for any machine, on any supported architecture</a:t>
            </a:r>
            <a:endParaRPr/>
          </a:p>
        </p:txBody>
      </p:sp>
      <p:sp>
        <p:nvSpPr>
          <p:cNvPr id="799" name="Google Shape;799;p7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16-01-2025</a:t>
            </a:r>
            <a:endParaRPr/>
          </a:p>
        </p:txBody>
      </p:sp>
      <p:sp>
        <p:nvSpPr>
          <p:cNvPr id="800" name="Google Shape;800;p7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Prof. Shweta Dhawan Chachra</a:t>
            </a:r>
            <a:endParaRPr/>
          </a:p>
        </p:txBody>
      </p:sp>
      <p:sp>
        <p:nvSpPr>
          <p:cNvPr id="801" name="Google Shape;801;p7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802" name="Google Shape;802;p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47850" y="3741142"/>
            <a:ext cx="5448300" cy="141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p7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IN"/>
              <a:t>Hardware Abstraction Level </a:t>
            </a:r>
            <a:br>
              <a:rPr lang="en-IN"/>
            </a:br>
            <a:r>
              <a:rPr lang="en-IN"/>
              <a:t>		WHAT?</a:t>
            </a:r>
            <a:endParaRPr/>
          </a:p>
        </p:txBody>
      </p:sp>
      <p:sp>
        <p:nvSpPr>
          <p:cNvPr id="808" name="Google Shape;808;p76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 sz="2400"/>
              <a:t>Virtualization is performed right </a:t>
            </a:r>
            <a:endParaRPr/>
          </a:p>
          <a:p>
            <a:pPr indent="-190500" lvl="0" marL="342900" rtl="0" algn="l">
              <a:lnSpc>
                <a:spcPct val="16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  <a:p>
            <a:pPr indent="0" lvl="0" marL="0" rtl="0" algn="l">
              <a:lnSpc>
                <a:spcPct val="16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IN" sz="2400"/>
              <a:t>			“</a:t>
            </a:r>
            <a:r>
              <a:rPr b="1" lang="en-IN" sz="2400" u="sng">
                <a:solidFill>
                  <a:srgbClr val="FF0000"/>
                </a:solidFill>
              </a:rPr>
              <a:t>on top of the bare hardware.”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 sz="2400"/>
              <a:t>On the one hand, this approach generates </a:t>
            </a:r>
            <a:r>
              <a:rPr b="1" lang="en-IN" sz="2400"/>
              <a:t>a virtual hardware environment for a VM. </a:t>
            </a:r>
            <a:endParaRPr b="1" sz="2400"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 sz="2400"/>
              <a:t>On the other hand, the process </a:t>
            </a:r>
            <a:r>
              <a:rPr b="1" lang="en-IN" sz="2400"/>
              <a:t>manages the underlying hardware through virtualization</a:t>
            </a:r>
            <a:endParaRPr b="1" sz="2400"/>
          </a:p>
        </p:txBody>
      </p:sp>
      <p:sp>
        <p:nvSpPr>
          <p:cNvPr id="809" name="Google Shape;809;p7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16-01-2025</a:t>
            </a:r>
            <a:endParaRPr/>
          </a:p>
        </p:txBody>
      </p:sp>
      <p:sp>
        <p:nvSpPr>
          <p:cNvPr id="810" name="Google Shape;810;p7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Prof. Shweta Dhawan Chachra</a:t>
            </a:r>
            <a:endParaRPr/>
          </a:p>
        </p:txBody>
      </p:sp>
      <p:sp>
        <p:nvSpPr>
          <p:cNvPr id="811" name="Google Shape;811;p7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5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p7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IN"/>
              <a:t>Hardware Abstraction Level </a:t>
            </a:r>
            <a:br>
              <a:rPr lang="en-IN"/>
            </a:br>
            <a:r>
              <a:rPr lang="en-IN"/>
              <a:t>		WHAT?</a:t>
            </a:r>
            <a:endParaRPr/>
          </a:p>
        </p:txBody>
      </p:sp>
      <p:sp>
        <p:nvSpPr>
          <p:cNvPr id="817" name="Google Shape;817;p77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 sz="2400"/>
              <a:t>The idea is to </a:t>
            </a:r>
            <a:r>
              <a:rPr b="1" lang="en-IN" sz="2400">
                <a:solidFill>
                  <a:schemeClr val="accent1"/>
                </a:solidFill>
              </a:rPr>
              <a:t>virtualize a computer’s resources</a:t>
            </a:r>
            <a:r>
              <a:rPr b="1" lang="en-IN" sz="2400"/>
              <a:t>,</a:t>
            </a:r>
            <a:r>
              <a:rPr lang="en-IN" sz="2400"/>
              <a:t> such as its: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–"/>
            </a:pPr>
            <a:r>
              <a:rPr b="1" lang="en-IN" sz="2400">
                <a:solidFill>
                  <a:schemeClr val="accent1"/>
                </a:solidFill>
              </a:rPr>
              <a:t>Processors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–"/>
            </a:pPr>
            <a:r>
              <a:rPr b="1" lang="en-IN" sz="2400">
                <a:solidFill>
                  <a:schemeClr val="accent1"/>
                </a:solidFill>
              </a:rPr>
              <a:t>memory, and </a:t>
            </a:r>
            <a:endParaRPr b="1" sz="2400">
              <a:solidFill>
                <a:schemeClr val="accent1"/>
              </a:solidFill>
            </a:endParaRPr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–"/>
            </a:pPr>
            <a:r>
              <a:rPr b="1" lang="en-IN" sz="2400">
                <a:solidFill>
                  <a:schemeClr val="accent1"/>
                </a:solidFill>
              </a:rPr>
              <a:t>I/O devices. </a:t>
            </a:r>
            <a:endParaRPr b="1" sz="2400">
              <a:solidFill>
                <a:schemeClr val="accent1"/>
              </a:solidFill>
            </a:endParaRPr>
          </a:p>
          <a:p>
            <a:pPr indent="-1905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rgbClr val="FF0000"/>
              </a:buClr>
              <a:buSzPts val="2400"/>
              <a:buChar char="•"/>
            </a:pPr>
            <a:r>
              <a:rPr b="1" lang="en-IN" sz="2400">
                <a:solidFill>
                  <a:srgbClr val="FF0000"/>
                </a:solidFill>
              </a:rPr>
              <a:t>The intention is to upgrade the 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rgbClr val="FF0000"/>
              </a:buClr>
              <a:buSzPts val="2400"/>
              <a:buChar char="–"/>
            </a:pPr>
            <a:r>
              <a:rPr b="1" lang="en-IN" sz="2400">
                <a:solidFill>
                  <a:srgbClr val="FF0000"/>
                </a:solidFill>
              </a:rPr>
              <a:t>hardware utilization rate by multiple users concurrently. </a:t>
            </a:r>
            <a:endParaRPr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b="1" sz="2400">
              <a:solidFill>
                <a:srgbClr val="FF0000"/>
              </a:solidFill>
            </a:endParaRPr>
          </a:p>
        </p:txBody>
      </p:sp>
      <p:sp>
        <p:nvSpPr>
          <p:cNvPr id="818" name="Google Shape;818;p7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16-01-2025</a:t>
            </a:r>
            <a:endParaRPr/>
          </a:p>
        </p:txBody>
      </p:sp>
      <p:sp>
        <p:nvSpPr>
          <p:cNvPr id="819" name="Google Shape;819;p7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Prof. Shweta Dhawan Chachra</a:t>
            </a:r>
            <a:endParaRPr/>
          </a:p>
        </p:txBody>
      </p:sp>
      <p:sp>
        <p:nvSpPr>
          <p:cNvPr id="820" name="Google Shape;820;p7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4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p7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IN" sz="3600"/>
              <a:t>Virtualization at Hardware Abstraction level:</a:t>
            </a:r>
            <a:br>
              <a:rPr lang="en-IN" sz="3600"/>
            </a:br>
            <a:r>
              <a:rPr lang="en-IN" sz="3600"/>
              <a:t>WHAT?</a:t>
            </a:r>
            <a:r>
              <a:rPr lang="en-IN"/>
              <a:t> </a:t>
            </a:r>
            <a:endParaRPr/>
          </a:p>
        </p:txBody>
      </p:sp>
      <p:sp>
        <p:nvSpPr>
          <p:cNvPr id="826" name="Google Shape;826;p78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90500" lvl="0" marL="3429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b="1" sz="2400" u="sng">
              <a:solidFill>
                <a:srgbClr val="FF0000"/>
              </a:solidFill>
            </a:endParaRPr>
          </a:p>
          <a:p>
            <a:pPr indent="-342900" lvl="0" marL="342900" rtl="0" algn="l">
              <a:lnSpc>
                <a:spcPct val="16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 sz="2400"/>
              <a:t>Typical systems: VMware, Virtual PC, Denali, Xen</a:t>
            </a:r>
            <a:endParaRPr sz="2400"/>
          </a:p>
          <a:p>
            <a:pPr indent="-139700" lvl="0" marL="342900" rtl="0" algn="l">
              <a:lnSpc>
                <a:spcPct val="16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-139700" lvl="0" marL="342900" rtl="0" algn="l">
              <a:lnSpc>
                <a:spcPct val="16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 i="1"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sp>
        <p:nvSpPr>
          <p:cNvPr id="827" name="Google Shape;827;p7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16-01-2025</a:t>
            </a:r>
            <a:endParaRPr/>
          </a:p>
        </p:txBody>
      </p:sp>
      <p:sp>
        <p:nvSpPr>
          <p:cNvPr id="828" name="Google Shape;828;p7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Prof. Shweta Dhawan Chachra</a:t>
            </a:r>
            <a:endParaRPr/>
          </a:p>
        </p:txBody>
      </p:sp>
      <p:sp>
        <p:nvSpPr>
          <p:cNvPr id="829" name="Google Shape;829;p7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3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p7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IN" sz="3600"/>
              <a:t>Virtualization at Hardware Abstraction level:</a:t>
            </a:r>
            <a:br>
              <a:rPr lang="en-IN" sz="3600"/>
            </a:br>
            <a:r>
              <a:rPr lang="en-IN" sz="3600"/>
              <a:t>WHAT?</a:t>
            </a:r>
            <a:r>
              <a:rPr lang="en-IN"/>
              <a:t> </a:t>
            </a:r>
            <a:endParaRPr/>
          </a:p>
        </p:txBody>
      </p:sp>
      <p:sp>
        <p:nvSpPr>
          <p:cNvPr id="835" name="Google Shape;835;p79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 sz="2400"/>
              <a:t>Example-</a:t>
            </a:r>
            <a:endParaRPr/>
          </a:p>
          <a:p>
            <a:pPr indent="-342900" lvl="0" marL="342900" rtl="0" algn="l">
              <a:lnSpc>
                <a:spcPct val="16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b="1" lang="en-IN" sz="2400"/>
              <a:t>The Xen hypervisor has been applied to virtualize x86-based machines to run Linux or other guest OS applications.</a:t>
            </a:r>
            <a:endParaRPr b="1"/>
          </a:p>
        </p:txBody>
      </p:sp>
      <p:sp>
        <p:nvSpPr>
          <p:cNvPr id="836" name="Google Shape;836;p7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16-01-2025</a:t>
            </a:r>
            <a:endParaRPr/>
          </a:p>
        </p:txBody>
      </p:sp>
      <p:sp>
        <p:nvSpPr>
          <p:cNvPr id="837" name="Google Shape;837;p7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Prof. Shweta Dhawan Chachra</a:t>
            </a:r>
            <a:endParaRPr/>
          </a:p>
        </p:txBody>
      </p:sp>
      <p:sp>
        <p:nvSpPr>
          <p:cNvPr id="838" name="Google Shape;838;p7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57" name="Google Shape;157;p8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b="1" lang="en-IN" sz="2400"/>
              <a:t>.vmtx: </a:t>
            </a:r>
            <a:endParaRPr b="1" sz="2400"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 sz="2400"/>
              <a:t>When a virtual machine is converted to a template, the virtual machine configuration file (.vmx) is replaced by the template configuration file (.vmtx).</a:t>
            </a:r>
            <a:endParaRPr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</p:txBody>
      </p:sp>
      <p:sp>
        <p:nvSpPr>
          <p:cNvPr id="158" name="Google Shape;158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16-01-2025</a:t>
            </a:r>
            <a:endParaRPr/>
          </a:p>
        </p:txBody>
      </p:sp>
      <p:sp>
        <p:nvSpPr>
          <p:cNvPr id="159" name="Google Shape;159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Prof. Shweta Dhawan Chachra</a:t>
            </a:r>
            <a:endParaRPr/>
          </a:p>
        </p:txBody>
      </p:sp>
      <p:sp>
        <p:nvSpPr>
          <p:cNvPr id="160" name="Google Shape;160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2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p80"/>
          <p:cNvSpPr txBox="1"/>
          <p:nvPr>
            <p:ph idx="1" type="body"/>
          </p:nvPr>
        </p:nvSpPr>
        <p:spPr>
          <a:xfrm>
            <a:off x="457200" y="1412776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b="1" lang="en-IN" sz="2400" u="sng"/>
              <a:t>What are Privileged Instructions?</a:t>
            </a:r>
            <a:endParaRPr sz="2400"/>
          </a:p>
          <a:p>
            <a:pPr indent="-342900" lvl="0" marL="342900" rtl="0" algn="l"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IN" sz="2400"/>
              <a:t>The Instructions that can run only in Kernel Mode are called Privileged Instructions </a:t>
            </a:r>
            <a:endParaRPr/>
          </a:p>
          <a:p>
            <a:pPr indent="-201930" lvl="0" marL="342900" rtl="0" algn="l"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b="1" lang="en-IN" sz="2400" u="sng"/>
              <a:t>Privileged instructions by VMs </a:t>
            </a:r>
            <a:endParaRPr/>
          </a:p>
          <a:p>
            <a:pPr indent="-342900" lvl="0" marL="342900" rtl="0" algn="l"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IN" sz="2400" u="sng"/>
              <a:t>Execution of privileged instructions need full attention of CPU. </a:t>
            </a:r>
            <a:endParaRPr/>
          </a:p>
          <a:p>
            <a:pPr indent="-342900" lvl="0" marL="342900" rtl="0" algn="l"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IN" sz="2400"/>
              <a:t>If not managed properly by the VMM</a:t>
            </a:r>
            <a:r>
              <a:rPr lang="en-IN" sz="2400" u="sng"/>
              <a:t>, will raise an exception resulting into system crash.</a:t>
            </a:r>
            <a:endParaRPr/>
          </a:p>
          <a:p>
            <a:pPr indent="0" lvl="0" marL="0" rtl="0" algn="l"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IN" sz="2400"/>
              <a:t>Advantages:-</a:t>
            </a:r>
            <a:endParaRPr/>
          </a:p>
          <a:p>
            <a:pPr indent="-342900" lvl="0" marL="342900" rtl="0" algn="l"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IN" sz="2400" u="sng"/>
              <a:t>Trapping and forwarding the privileged instructions to VMM </a:t>
            </a:r>
            <a:r>
              <a:rPr lang="en-IN" sz="2400"/>
              <a:t>helps in managing a system properly, thereby </a:t>
            </a:r>
            <a:endParaRPr sz="2400"/>
          </a:p>
          <a:p>
            <a:pPr indent="-285750" lvl="1" marL="742950" rtl="0" algn="l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IN" sz="2000" u="sng"/>
              <a:t>avoiding  various risks and </a:t>
            </a:r>
            <a:endParaRPr sz="2000" u="sng"/>
          </a:p>
          <a:p>
            <a:pPr indent="-285750" lvl="1" marL="742950" rtl="0" algn="l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IN" sz="2000" u="sng"/>
              <a:t>keeping individual virtual m/cs isolated.</a:t>
            </a:r>
            <a:endParaRPr/>
          </a:p>
          <a:p>
            <a:pPr indent="-168275" lvl="1" marL="742950" rtl="0" algn="l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sz="2000" u="sng"/>
          </a:p>
        </p:txBody>
      </p:sp>
      <p:sp>
        <p:nvSpPr>
          <p:cNvPr id="844" name="Google Shape;844;p8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16-01-2025</a:t>
            </a:r>
            <a:endParaRPr/>
          </a:p>
        </p:txBody>
      </p:sp>
      <p:sp>
        <p:nvSpPr>
          <p:cNvPr id="845" name="Google Shape;845;p8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Prof. Shweta Dhawan Chachra</a:t>
            </a:r>
            <a:endParaRPr/>
          </a:p>
        </p:txBody>
      </p:sp>
      <p:sp>
        <p:nvSpPr>
          <p:cNvPr id="846" name="Google Shape;846;p8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847" name="Google Shape;847;p80"/>
          <p:cNvSpPr txBox="1"/>
          <p:nvPr/>
        </p:nvSpPr>
        <p:spPr>
          <a:xfrm>
            <a:off x="609600" y="4270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IN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Hardware Abstraction Level(Privileged Instructions)</a:t>
            </a:r>
            <a:br>
              <a:rPr lang="en-IN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IN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WHAT?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p8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IN" sz="2800"/>
              <a:t>Hardware Abstraction Level(Privileged Instructions)</a:t>
            </a:r>
            <a:br>
              <a:rPr lang="en-IN" sz="2800"/>
            </a:br>
            <a:r>
              <a:rPr lang="en-IN" sz="2800"/>
              <a:t>HOW?</a:t>
            </a:r>
            <a:endParaRPr sz="2800"/>
          </a:p>
        </p:txBody>
      </p:sp>
      <p:sp>
        <p:nvSpPr>
          <p:cNvPr id="853" name="Google Shape;853;p81"/>
          <p:cNvSpPr txBox="1"/>
          <p:nvPr>
            <p:ph idx="1" type="body"/>
          </p:nvPr>
        </p:nvSpPr>
        <p:spPr>
          <a:xfrm>
            <a:off x="457200" y="1412776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397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-3429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IN" sz="2800"/>
              <a:t>Hardware Level virtualization needs 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IN" sz="2400" u="sng"/>
              <a:t>trapping the execution of privileged instructions</a:t>
            </a:r>
            <a:r>
              <a:rPr lang="en-IN" sz="2400"/>
              <a:t> by the virtual m/c, 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IN" sz="2400"/>
              <a:t>which must </a:t>
            </a:r>
            <a:r>
              <a:rPr lang="en-IN" sz="2400" u="sng"/>
              <a:t>pass these instructions to the VMM </a:t>
            </a:r>
            <a:r>
              <a:rPr lang="en-IN" sz="2400"/>
              <a:t>for being handled properly</a:t>
            </a:r>
            <a:endParaRPr/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sz="2800"/>
          </a:p>
        </p:txBody>
      </p:sp>
      <p:sp>
        <p:nvSpPr>
          <p:cNvPr id="854" name="Google Shape;854;p8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16-01-2025</a:t>
            </a:r>
            <a:endParaRPr/>
          </a:p>
        </p:txBody>
      </p:sp>
      <p:sp>
        <p:nvSpPr>
          <p:cNvPr id="855" name="Google Shape;855;p8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Prof. Shweta Dhawan Chachra</a:t>
            </a:r>
            <a:endParaRPr/>
          </a:p>
        </p:txBody>
      </p:sp>
      <p:sp>
        <p:nvSpPr>
          <p:cNvPr id="856" name="Google Shape;856;p8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0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p8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IN" sz="2800"/>
              <a:t>Hardware Abstraction Level(Privileged Instructions)</a:t>
            </a:r>
            <a:br>
              <a:rPr lang="en-IN" sz="2800"/>
            </a:br>
            <a:r>
              <a:rPr lang="en-IN" sz="2800"/>
              <a:t>HOW?</a:t>
            </a:r>
            <a:endParaRPr sz="2800"/>
          </a:p>
        </p:txBody>
      </p:sp>
      <p:sp>
        <p:nvSpPr>
          <p:cNvPr id="862" name="Google Shape;862;p82"/>
          <p:cNvSpPr txBox="1"/>
          <p:nvPr>
            <p:ph idx="1" type="body"/>
          </p:nvPr>
        </p:nvSpPr>
        <p:spPr>
          <a:xfrm>
            <a:off x="457200" y="1412776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 sz="2400"/>
              <a:t>This is required because of the possible existence of multiple virtual machines, </a:t>
            </a:r>
            <a:endParaRPr sz="2400"/>
          </a:p>
          <a:p>
            <a:pPr indent="-285750" lvl="1" marL="74295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IN" sz="2000"/>
              <a:t>each having its own OS that might issue </a:t>
            </a:r>
            <a:r>
              <a:rPr lang="en-IN" sz="2000" u="sng"/>
              <a:t>separate privileged instructions.</a:t>
            </a:r>
            <a:endParaRPr/>
          </a:p>
        </p:txBody>
      </p:sp>
      <p:sp>
        <p:nvSpPr>
          <p:cNvPr id="863" name="Google Shape;863;p8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16-01-2025</a:t>
            </a:r>
            <a:endParaRPr/>
          </a:p>
        </p:txBody>
      </p:sp>
      <p:sp>
        <p:nvSpPr>
          <p:cNvPr id="864" name="Google Shape;864;p8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Prof. Shweta Dhawan Chachra</a:t>
            </a:r>
            <a:endParaRPr/>
          </a:p>
        </p:txBody>
      </p:sp>
      <p:sp>
        <p:nvSpPr>
          <p:cNvPr id="865" name="Google Shape;865;p8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866" name="Google Shape;866;p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59832" y="2492896"/>
            <a:ext cx="3886200" cy="38175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8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IN"/>
              <a:t>Virtualization at Hardware Abstraction level : </a:t>
            </a:r>
            <a:endParaRPr/>
          </a:p>
        </p:txBody>
      </p:sp>
      <p:sp>
        <p:nvSpPr>
          <p:cNvPr id="872" name="Google Shape;872;p83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 sz="2400"/>
              <a:t>It supports multiple OSs and applications to be run simultaneously which require 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b="1" lang="en-IN" sz="2400"/>
              <a:t>no system reboot or dual-boot setup.</a:t>
            </a:r>
            <a:endParaRPr/>
          </a:p>
          <a:p>
            <a:pPr indent="-1333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b="1" sz="2400"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 sz="2400"/>
              <a:t>It gives the appearance of 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b="1" lang="en-IN" sz="2400"/>
              <a:t>multiple separate m/cs each of which can be used as a normal system.</a:t>
            </a:r>
            <a:endParaRPr/>
          </a:p>
          <a:p>
            <a:pPr indent="-1905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b="1" sz="2400"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b="1" lang="en-IN" sz="2400"/>
              <a:t>The degree of isolation is high, whereas 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b="1" lang="en-IN" sz="2400"/>
              <a:t>implementation is less risky and maintenance is easy.</a:t>
            </a:r>
            <a:endParaRPr/>
          </a:p>
        </p:txBody>
      </p:sp>
      <p:sp>
        <p:nvSpPr>
          <p:cNvPr id="873" name="Google Shape;873;p8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16-01-2025</a:t>
            </a:r>
            <a:endParaRPr/>
          </a:p>
        </p:txBody>
      </p:sp>
      <p:sp>
        <p:nvSpPr>
          <p:cNvPr id="874" name="Google Shape;874;p8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Prof. Shweta Dhawan Chachra</a:t>
            </a:r>
            <a:endParaRPr/>
          </a:p>
        </p:txBody>
      </p:sp>
      <p:sp>
        <p:nvSpPr>
          <p:cNvPr id="875" name="Google Shape;875;p8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9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p8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IN"/>
              <a:t>Virtualization at Hardware Abstraction level: </a:t>
            </a:r>
            <a:endParaRPr/>
          </a:p>
        </p:txBody>
      </p:sp>
      <p:sp>
        <p:nvSpPr>
          <p:cNvPr id="881" name="Google Shape;881;p8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 sz="2400"/>
              <a:t>However, this technique permits you to have access to a raw computer 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IN" sz="2400"/>
              <a:t>which requires a lot of time to be spent in the installation and administration of the virtual system 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IN" sz="2400"/>
              <a:t>before you can think of testing or running applications.</a:t>
            </a:r>
            <a:endParaRPr/>
          </a:p>
          <a:p>
            <a:pPr indent="-1905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b="1" lang="en-IN" sz="2400" u="sng"/>
              <a:t>In case the physical and virtual Oss are the same, 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b="1" lang="en-IN" sz="2400"/>
              <a:t>It results in </a:t>
            </a:r>
            <a:r>
              <a:rPr b="1" lang="en-IN" sz="2400" u="sng"/>
              <a:t>duplication of your efforts</a:t>
            </a:r>
            <a:r>
              <a:rPr b="1" lang="en-IN" sz="2400"/>
              <a:t>, which should be avoided for an efficient use of the system.</a:t>
            </a:r>
            <a:endParaRPr b="1" sz="2400"/>
          </a:p>
        </p:txBody>
      </p:sp>
      <p:sp>
        <p:nvSpPr>
          <p:cNvPr id="882" name="Google Shape;882;p8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16-01-2025</a:t>
            </a:r>
            <a:endParaRPr/>
          </a:p>
        </p:txBody>
      </p:sp>
      <p:sp>
        <p:nvSpPr>
          <p:cNvPr id="883" name="Google Shape;883;p8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Prof. Shweta Dhawan Chachra</a:t>
            </a:r>
            <a:endParaRPr/>
          </a:p>
        </p:txBody>
      </p:sp>
      <p:sp>
        <p:nvSpPr>
          <p:cNvPr id="884" name="Google Shape;884;p8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8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p8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IN"/>
              <a:t>Hardware Abstraction Level</a:t>
            </a:r>
            <a:endParaRPr/>
          </a:p>
        </p:txBody>
      </p:sp>
      <p:sp>
        <p:nvSpPr>
          <p:cNvPr id="890" name="Google Shape;890;p85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66FFFF"/>
              </a:buClr>
              <a:buSzPts val="3200"/>
              <a:buChar char="•"/>
            </a:pPr>
            <a:r>
              <a:rPr b="1" lang="en-IN">
                <a:solidFill>
                  <a:srgbClr val="66FFFF"/>
                </a:solidFill>
              </a:rPr>
              <a:t>Advantage:</a:t>
            </a:r>
            <a:r>
              <a:rPr b="1" lang="en-IN"/>
              <a:t> has higher performance and good </a:t>
            </a:r>
            <a:r>
              <a:rPr b="1" lang="en-IN" u="sng"/>
              <a:t>application isolation</a:t>
            </a:r>
            <a:endParaRPr/>
          </a:p>
          <a:p>
            <a:pPr indent="-139700" lvl="0" marL="342900" rtl="0" algn="l">
              <a:lnSpc>
                <a:spcPct val="16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 b="1"/>
          </a:p>
          <a:p>
            <a:pPr indent="-342900" lvl="0" marL="342900" rtl="0" algn="l">
              <a:lnSpc>
                <a:spcPct val="160000"/>
              </a:lnSpc>
              <a:spcBef>
                <a:spcPts val="640"/>
              </a:spcBef>
              <a:spcAft>
                <a:spcPts val="0"/>
              </a:spcAft>
              <a:buClr>
                <a:srgbClr val="66FFFF"/>
              </a:buClr>
              <a:buSzPts val="3200"/>
              <a:buChar char="•"/>
            </a:pPr>
            <a:r>
              <a:rPr b="1" lang="en-IN">
                <a:solidFill>
                  <a:srgbClr val="66FFFF"/>
                </a:solidFill>
              </a:rPr>
              <a:t>Shortcoming &amp; limitation:</a:t>
            </a:r>
            <a:r>
              <a:rPr b="1" lang="en-IN"/>
              <a:t> very expensive to implement (complexity)</a:t>
            </a:r>
            <a:endParaRPr/>
          </a:p>
          <a:p>
            <a:pPr indent="-139700" lvl="0" marL="342900" rtl="0" algn="l">
              <a:lnSpc>
                <a:spcPct val="16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 i="1"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sp>
        <p:nvSpPr>
          <p:cNvPr id="891" name="Google Shape;891;p8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16-01-2025</a:t>
            </a:r>
            <a:endParaRPr/>
          </a:p>
        </p:txBody>
      </p:sp>
      <p:sp>
        <p:nvSpPr>
          <p:cNvPr id="892" name="Google Shape;892;p8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Prof. Shweta Dhawan Chachra</a:t>
            </a:r>
            <a:endParaRPr/>
          </a:p>
        </p:txBody>
      </p:sp>
      <p:sp>
        <p:nvSpPr>
          <p:cNvPr id="893" name="Google Shape;893;p8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7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p8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IN"/>
              <a:t>Virtualization at Operating System level: </a:t>
            </a:r>
            <a:endParaRPr/>
          </a:p>
        </p:txBody>
      </p:sp>
      <p:sp>
        <p:nvSpPr>
          <p:cNvPr id="899" name="Google Shape;899;p86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 sz="2400"/>
              <a:t>To overcome the </a:t>
            </a:r>
            <a:r>
              <a:rPr lang="en-IN" sz="2400">
                <a:solidFill>
                  <a:srgbClr val="FF0000"/>
                </a:solidFill>
              </a:rPr>
              <a:t>issues of redundancy </a:t>
            </a:r>
            <a:r>
              <a:rPr lang="en-IN" sz="2400"/>
              <a:t>and time consumption </a:t>
            </a:r>
            <a:endParaRPr/>
          </a:p>
          <a:p>
            <a:pPr indent="-285750" lvl="1" marL="74295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IN" sz="2000"/>
              <a:t>we implement virtualization at a higher level, i.e. virtualization at the level of the OS. </a:t>
            </a:r>
            <a:endParaRPr/>
          </a:p>
          <a:p>
            <a:pPr indent="-1905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  <a:p>
            <a:pPr indent="-1905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  <a:p>
            <a:pPr indent="-1905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b="1" lang="en-IN" sz="2400" u="sng"/>
              <a:t>In case the physical and virtual Oss are the same, </a:t>
            </a:r>
            <a:endParaRPr/>
          </a:p>
          <a:p>
            <a:pPr indent="-285750" lvl="1" marL="74295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IN" sz="2000"/>
              <a:t>It results in </a:t>
            </a:r>
            <a:r>
              <a:rPr lang="en-IN" sz="2000" u="sng"/>
              <a:t>duplication of your efforts</a:t>
            </a:r>
            <a:r>
              <a:rPr lang="en-IN" sz="2000"/>
              <a:t>, which should be avoided for an efficient use of the system.</a:t>
            </a:r>
            <a:endParaRPr/>
          </a:p>
          <a:p>
            <a:pPr indent="-1905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</p:txBody>
      </p:sp>
      <p:sp>
        <p:nvSpPr>
          <p:cNvPr id="900" name="Google Shape;900;p8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16-01-2025</a:t>
            </a:r>
            <a:endParaRPr/>
          </a:p>
        </p:txBody>
      </p:sp>
      <p:sp>
        <p:nvSpPr>
          <p:cNvPr id="901" name="Google Shape;901;p8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Prof. Shweta Dhawan Chachra</a:t>
            </a:r>
            <a:endParaRPr/>
          </a:p>
        </p:txBody>
      </p:sp>
      <p:sp>
        <p:nvSpPr>
          <p:cNvPr id="902" name="Google Shape;902;p8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903" name="Google Shape;903;p86"/>
          <p:cNvSpPr/>
          <p:nvPr/>
        </p:nvSpPr>
        <p:spPr>
          <a:xfrm>
            <a:off x="5220072" y="1988840"/>
            <a:ext cx="864096" cy="2232248"/>
          </a:xfrm>
          <a:prstGeom prst="curvedLeftArrow">
            <a:avLst>
              <a:gd fmla="val 25000" name="adj1"/>
              <a:gd fmla="val 50000" name="adj2"/>
              <a:gd fmla="val 25000" name="adj3"/>
            </a:avLst>
          </a:prstGeom>
          <a:solidFill>
            <a:schemeClr val="accent1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7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p8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IN"/>
              <a:t>Virtualization at Operating System level: </a:t>
            </a:r>
            <a:endParaRPr/>
          </a:p>
        </p:txBody>
      </p:sp>
      <p:sp>
        <p:nvSpPr>
          <p:cNvPr id="909" name="Google Shape;909;p87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</a:pPr>
            <a:r>
              <a:rPr lang="en-IN" sz="2600"/>
              <a:t>It is an “</a:t>
            </a:r>
            <a:r>
              <a:rPr b="1" lang="en-IN" sz="2600" u="sng">
                <a:solidFill>
                  <a:srgbClr val="FF0000"/>
                </a:solidFill>
              </a:rPr>
              <a:t>abstraction layer between traditional OS and user applications.” </a:t>
            </a:r>
            <a:endParaRPr/>
          </a:p>
          <a:p>
            <a:pPr indent="-177800" lvl="0" marL="342900" rtl="0" algn="l">
              <a:lnSpc>
                <a:spcPct val="110000"/>
              </a:lnSpc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</a:pPr>
            <a:r>
              <a:t/>
            </a:r>
            <a:endParaRPr sz="2600"/>
          </a:p>
          <a:p>
            <a:pPr indent="-177800" lvl="0" marL="342900" rtl="0" algn="l">
              <a:lnSpc>
                <a:spcPct val="110000"/>
              </a:lnSpc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</a:pPr>
            <a:r>
              <a:t/>
            </a:r>
            <a:endParaRPr sz="2600"/>
          </a:p>
        </p:txBody>
      </p:sp>
      <p:sp>
        <p:nvSpPr>
          <p:cNvPr id="910" name="Google Shape;910;p8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16-01-2025</a:t>
            </a:r>
            <a:endParaRPr/>
          </a:p>
        </p:txBody>
      </p:sp>
      <p:sp>
        <p:nvSpPr>
          <p:cNvPr id="911" name="Google Shape;911;p8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Prof. Shweta Dhawan Chachra</a:t>
            </a:r>
            <a:endParaRPr/>
          </a:p>
        </p:txBody>
      </p:sp>
      <p:sp>
        <p:nvSpPr>
          <p:cNvPr id="912" name="Google Shape;912;p8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6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p8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IN"/>
              <a:t>Virtualization at Operating System level: </a:t>
            </a:r>
            <a:endParaRPr/>
          </a:p>
        </p:txBody>
      </p:sp>
      <p:sp>
        <p:nvSpPr>
          <p:cNvPr id="918" name="Google Shape;918;p88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</a:pPr>
            <a:r>
              <a:rPr lang="en-IN" sz="2600"/>
              <a:t>Typical systems: Jail / Virtual Environment / Ensim's VPS / FVM</a:t>
            </a:r>
            <a:endParaRPr/>
          </a:p>
          <a:p>
            <a:pPr indent="-190500" lvl="0" marL="342900" rtl="0" algn="l">
              <a:lnSpc>
                <a:spcPct val="11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sp>
        <p:nvSpPr>
          <p:cNvPr id="919" name="Google Shape;919;p8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16-01-2025</a:t>
            </a:r>
            <a:endParaRPr/>
          </a:p>
        </p:txBody>
      </p:sp>
      <p:sp>
        <p:nvSpPr>
          <p:cNvPr id="920" name="Google Shape;920;p8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Prof. Shweta Dhawan Chachra</a:t>
            </a:r>
            <a:endParaRPr/>
          </a:p>
        </p:txBody>
      </p:sp>
      <p:sp>
        <p:nvSpPr>
          <p:cNvPr id="921" name="Google Shape;921;p8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5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p8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-IN"/>
              <a:t>Traditional Virtualization</a:t>
            </a:r>
            <a:endParaRPr/>
          </a:p>
        </p:txBody>
      </p:sp>
      <p:sp>
        <p:nvSpPr>
          <p:cNvPr id="927" name="Google Shape;927;p89"/>
          <p:cNvSpPr txBox="1"/>
          <p:nvPr>
            <p:ph idx="1" type="body"/>
          </p:nvPr>
        </p:nvSpPr>
        <p:spPr>
          <a:xfrm>
            <a:off x="251520" y="1340768"/>
            <a:ext cx="4826768" cy="47853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6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IN"/>
              <a:t>•Server is the physical server that is used to host multiple virtual machines. 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IN"/>
              <a:t>•Host OS is the base machine such as Linux or Windows. 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IN"/>
              <a:t>•Hypervisor is either VMWare or Windows Hyper V that is used to host virtual machines. 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IN"/>
              <a:t>•</a:t>
            </a:r>
            <a:r>
              <a:rPr lang="en-IN" u="sng"/>
              <a:t>One would then install multiple operating systems as virtual machines on top of the existing hypervisor as Guest OS. 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u="sng"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IN"/>
              <a:t>•</a:t>
            </a:r>
            <a:r>
              <a:rPr lang="en-IN" u="sng"/>
              <a:t>One would then host your applications on top of each Guest OS. </a:t>
            </a:r>
            <a:endParaRPr/>
          </a:p>
          <a:p>
            <a:pPr indent="-215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</p:txBody>
      </p:sp>
      <p:sp>
        <p:nvSpPr>
          <p:cNvPr id="928" name="Google Shape;928;p8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16-01-2025</a:t>
            </a:r>
            <a:endParaRPr/>
          </a:p>
        </p:txBody>
      </p:sp>
      <p:sp>
        <p:nvSpPr>
          <p:cNvPr id="929" name="Google Shape;929;p8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Prof. Shweta Dhawan Chachra</a:t>
            </a:r>
            <a:endParaRPr/>
          </a:p>
        </p:txBody>
      </p:sp>
      <p:sp>
        <p:nvSpPr>
          <p:cNvPr id="930" name="Google Shape;930;p8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931" name="Google Shape;931;p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76056" y="1771650"/>
            <a:ext cx="3886200" cy="3817590"/>
          </a:xfrm>
          <a:prstGeom prst="rect">
            <a:avLst/>
          </a:prstGeom>
          <a:noFill/>
          <a:ln>
            <a:noFill/>
          </a:ln>
        </p:spPr>
      </p:pic>
      <p:sp>
        <p:nvSpPr>
          <p:cNvPr id="932" name="Google Shape;932;p89"/>
          <p:cNvSpPr/>
          <p:nvPr/>
        </p:nvSpPr>
        <p:spPr>
          <a:xfrm>
            <a:off x="1835696" y="3680445"/>
            <a:ext cx="648072" cy="763524"/>
          </a:xfrm>
          <a:custGeom>
            <a:rect b="b" l="l" r="r" t="t"/>
            <a:pathLst>
              <a:path extrusionOk="0" h="120000" w="120000">
                <a:moveTo>
                  <a:pt x="7500" y="60000"/>
                </a:moveTo>
                <a:lnTo>
                  <a:pt x="7500" y="60000"/>
                </a:lnTo>
                <a:cubicBezTo>
                  <a:pt x="7500" y="32852"/>
                  <a:pt x="27357" y="9985"/>
                  <a:pt x="53741" y="6748"/>
                </a:cubicBezTo>
                <a:cubicBezTo>
                  <a:pt x="80126" y="3512"/>
                  <a:pt x="104717" y="20927"/>
                  <a:pt x="111008" y="47304"/>
                </a:cubicBezTo>
                <a:lnTo>
                  <a:pt x="118346" y="47304"/>
                </a:lnTo>
                <a:lnTo>
                  <a:pt x="105000" y="60000"/>
                </a:lnTo>
                <a:lnTo>
                  <a:pt x="88346" y="47304"/>
                </a:lnTo>
                <a:lnTo>
                  <a:pt x="95648" y="47304"/>
                </a:lnTo>
                <a:lnTo>
                  <a:pt x="95648" y="47304"/>
                </a:lnTo>
                <a:cubicBezTo>
                  <a:pt x="89925" y="28189"/>
                  <a:pt x="72313" y="16446"/>
                  <a:pt x="54107" y="19606"/>
                </a:cubicBezTo>
                <a:cubicBezTo>
                  <a:pt x="35900" y="22766"/>
                  <a:pt x="22500" y="39892"/>
                  <a:pt x="22500" y="60000"/>
                </a:cubicBezTo>
                <a:close/>
              </a:path>
            </a:pathLst>
          </a:custGeom>
          <a:solidFill>
            <a:schemeClr val="accent1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3" name="Google Shape;933;p89"/>
          <p:cNvSpPr/>
          <p:nvPr/>
        </p:nvSpPr>
        <p:spPr>
          <a:xfrm>
            <a:off x="2627784" y="3680445"/>
            <a:ext cx="648072" cy="763524"/>
          </a:xfrm>
          <a:custGeom>
            <a:rect b="b" l="l" r="r" t="t"/>
            <a:pathLst>
              <a:path extrusionOk="0" h="120000" w="120000">
                <a:moveTo>
                  <a:pt x="7500" y="60000"/>
                </a:moveTo>
                <a:lnTo>
                  <a:pt x="7500" y="60000"/>
                </a:lnTo>
                <a:cubicBezTo>
                  <a:pt x="7500" y="32852"/>
                  <a:pt x="27357" y="9985"/>
                  <a:pt x="53741" y="6748"/>
                </a:cubicBezTo>
                <a:cubicBezTo>
                  <a:pt x="80126" y="3512"/>
                  <a:pt x="104717" y="20927"/>
                  <a:pt x="111008" y="47304"/>
                </a:cubicBezTo>
                <a:lnTo>
                  <a:pt x="118346" y="47304"/>
                </a:lnTo>
                <a:lnTo>
                  <a:pt x="105000" y="60000"/>
                </a:lnTo>
                <a:lnTo>
                  <a:pt x="88346" y="47304"/>
                </a:lnTo>
                <a:lnTo>
                  <a:pt x="95648" y="47304"/>
                </a:lnTo>
                <a:lnTo>
                  <a:pt x="95648" y="47304"/>
                </a:lnTo>
                <a:cubicBezTo>
                  <a:pt x="89925" y="28189"/>
                  <a:pt x="72313" y="16446"/>
                  <a:pt x="54107" y="19606"/>
                </a:cubicBezTo>
                <a:cubicBezTo>
                  <a:pt x="35900" y="22766"/>
                  <a:pt x="22500" y="39892"/>
                  <a:pt x="22500" y="60000"/>
                </a:cubicBezTo>
                <a:close/>
              </a:path>
            </a:pathLst>
          </a:custGeom>
          <a:solidFill>
            <a:schemeClr val="accent1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4" name="Google Shape;934;p89"/>
          <p:cNvSpPr/>
          <p:nvPr/>
        </p:nvSpPr>
        <p:spPr>
          <a:xfrm>
            <a:off x="3428256" y="3680445"/>
            <a:ext cx="648072" cy="763524"/>
          </a:xfrm>
          <a:custGeom>
            <a:rect b="b" l="l" r="r" t="t"/>
            <a:pathLst>
              <a:path extrusionOk="0" h="120000" w="120000">
                <a:moveTo>
                  <a:pt x="7500" y="60000"/>
                </a:moveTo>
                <a:lnTo>
                  <a:pt x="7500" y="60000"/>
                </a:lnTo>
                <a:cubicBezTo>
                  <a:pt x="7500" y="32852"/>
                  <a:pt x="27357" y="9985"/>
                  <a:pt x="53741" y="6748"/>
                </a:cubicBezTo>
                <a:cubicBezTo>
                  <a:pt x="80126" y="3512"/>
                  <a:pt x="104717" y="20927"/>
                  <a:pt x="111008" y="47304"/>
                </a:cubicBezTo>
                <a:lnTo>
                  <a:pt x="118346" y="47304"/>
                </a:lnTo>
                <a:lnTo>
                  <a:pt x="105000" y="60000"/>
                </a:lnTo>
                <a:lnTo>
                  <a:pt x="88346" y="47304"/>
                </a:lnTo>
                <a:lnTo>
                  <a:pt x="95648" y="47304"/>
                </a:lnTo>
                <a:lnTo>
                  <a:pt x="95648" y="47304"/>
                </a:lnTo>
                <a:cubicBezTo>
                  <a:pt x="89925" y="28189"/>
                  <a:pt x="72313" y="16446"/>
                  <a:pt x="54107" y="19606"/>
                </a:cubicBezTo>
                <a:cubicBezTo>
                  <a:pt x="35900" y="22766"/>
                  <a:pt x="22500" y="39892"/>
                  <a:pt x="22500" y="60000"/>
                </a:cubicBezTo>
                <a:close/>
              </a:path>
            </a:pathLst>
          </a:custGeom>
          <a:solidFill>
            <a:schemeClr val="accent1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5" name="Google Shape;935;p89"/>
          <p:cNvSpPr/>
          <p:nvPr/>
        </p:nvSpPr>
        <p:spPr>
          <a:xfrm>
            <a:off x="1043608" y="5949280"/>
            <a:ext cx="978408" cy="484632"/>
          </a:xfrm>
          <a:prstGeom prst="striped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89"/>
          <p:cNvSpPr/>
          <p:nvPr/>
        </p:nvSpPr>
        <p:spPr>
          <a:xfrm>
            <a:off x="2272300" y="5859364"/>
            <a:ext cx="978408" cy="484632"/>
          </a:xfrm>
          <a:prstGeom prst="striped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7" name="Google Shape;937;p89"/>
          <p:cNvSpPr/>
          <p:nvPr/>
        </p:nvSpPr>
        <p:spPr>
          <a:xfrm>
            <a:off x="3715771" y="5759206"/>
            <a:ext cx="978408" cy="484632"/>
          </a:xfrm>
          <a:prstGeom prst="striped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66" name="Google Shape;166;p9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b="1" lang="en-IN" sz="2400"/>
              <a:t>.nvram: </a:t>
            </a:r>
            <a:endParaRPr b="1" sz="2400"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 sz="2400"/>
              <a:t>This is generally a fairly small file that contains the BIOS settings that the VM uses upon boot. </a:t>
            </a:r>
            <a:endParaRPr sz="2400"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 sz="2400"/>
              <a:t>This is similar to how a physical server that has a BIOS chip allows hardware configuration options. </a:t>
            </a:r>
            <a:endParaRPr sz="2400"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 sz="2400"/>
              <a:t>The virtual BIOS settings, contained in the .nvram file, can be accessed by pressing </a:t>
            </a:r>
            <a:r>
              <a:rPr i="1" lang="en-IN" sz="2400"/>
              <a:t>F2</a:t>
            </a:r>
            <a:r>
              <a:rPr lang="en-IN" sz="2400"/>
              <a:t> when the virtual machine is powered on.</a:t>
            </a:r>
            <a:endParaRPr/>
          </a:p>
          <a:p>
            <a:pPr indent="-1905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</p:txBody>
      </p:sp>
      <p:sp>
        <p:nvSpPr>
          <p:cNvPr id="167" name="Google Shape;167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16-01-2025</a:t>
            </a:r>
            <a:endParaRPr/>
          </a:p>
        </p:txBody>
      </p:sp>
      <p:sp>
        <p:nvSpPr>
          <p:cNvPr id="168" name="Google Shape;168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Prof. Shweta Dhawan Chachra</a:t>
            </a:r>
            <a:endParaRPr/>
          </a:p>
        </p:txBody>
      </p:sp>
      <p:sp>
        <p:nvSpPr>
          <p:cNvPr id="169" name="Google Shape;169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p90"/>
          <p:cNvSpPr txBox="1"/>
          <p:nvPr>
            <p:ph type="title"/>
          </p:nvPr>
        </p:nvSpPr>
        <p:spPr>
          <a:xfrm>
            <a:off x="457200" y="44624"/>
            <a:ext cx="8229600" cy="3460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b="1" lang="en-IN"/>
              <a:t>Dockers</a:t>
            </a:r>
            <a:endParaRPr b="1"/>
          </a:p>
        </p:txBody>
      </p:sp>
      <p:sp>
        <p:nvSpPr>
          <p:cNvPr id="943" name="Google Shape;943;p90"/>
          <p:cNvSpPr txBox="1"/>
          <p:nvPr>
            <p:ph idx="1" type="body"/>
          </p:nvPr>
        </p:nvSpPr>
        <p:spPr>
          <a:xfrm>
            <a:off x="467544" y="620688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 sz="2400"/>
              <a:t>Dockers containers are </a:t>
            </a:r>
            <a:r>
              <a:rPr b="1" lang="en-IN" sz="2400"/>
              <a:t>analogous to physical containers that you can use to store, package, and transport goods.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 sz="2400"/>
              <a:t>But instead of tangible goods, they’re containers for software applications. </a:t>
            </a:r>
            <a:endParaRPr/>
          </a:p>
          <a:p>
            <a:pPr indent="-1905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</p:txBody>
      </p:sp>
      <p:pic>
        <p:nvPicPr>
          <p:cNvPr id="944" name="Google Shape;944;p9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03648" y="2348880"/>
            <a:ext cx="6840760" cy="3978809"/>
          </a:xfrm>
          <a:prstGeom prst="rect">
            <a:avLst/>
          </a:prstGeom>
          <a:noFill/>
          <a:ln>
            <a:noFill/>
          </a:ln>
        </p:spPr>
      </p:pic>
      <p:sp>
        <p:nvSpPr>
          <p:cNvPr id="945" name="Google Shape;945;p9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16-01-2025</a:t>
            </a:r>
            <a:endParaRPr/>
          </a:p>
        </p:txBody>
      </p:sp>
      <p:sp>
        <p:nvSpPr>
          <p:cNvPr id="946" name="Google Shape;946;p9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Prof. Shweta Dhawan Chachra</a:t>
            </a:r>
            <a:endParaRPr/>
          </a:p>
        </p:txBody>
      </p:sp>
      <p:sp>
        <p:nvSpPr>
          <p:cNvPr id="947" name="Google Shape;947;p9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p91"/>
          <p:cNvSpPr txBox="1"/>
          <p:nvPr>
            <p:ph type="title"/>
          </p:nvPr>
        </p:nvSpPr>
        <p:spPr>
          <a:xfrm>
            <a:off x="457200" y="-27384"/>
            <a:ext cx="8229600" cy="41805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b="1" lang="en-IN"/>
              <a:t>Dockers</a:t>
            </a:r>
            <a:endParaRPr b="1"/>
          </a:p>
        </p:txBody>
      </p:sp>
      <p:sp>
        <p:nvSpPr>
          <p:cNvPr id="953" name="Google Shape;953;p91"/>
          <p:cNvSpPr txBox="1"/>
          <p:nvPr>
            <p:ph idx="1" type="body"/>
          </p:nvPr>
        </p:nvSpPr>
        <p:spPr>
          <a:xfrm>
            <a:off x="323528" y="620688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 sz="2400"/>
              <a:t>A container is an environment that </a:t>
            </a:r>
            <a:r>
              <a:rPr b="1" lang="en-IN" sz="2400"/>
              <a:t>runs an application that is not dependent on the operating system. </a:t>
            </a:r>
            <a:endParaRPr/>
          </a:p>
          <a:p>
            <a:pPr indent="-1905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</p:txBody>
      </p:sp>
      <p:pic>
        <p:nvPicPr>
          <p:cNvPr id="954" name="Google Shape;954;p91"/>
          <p:cNvPicPr preferRelativeResize="0"/>
          <p:nvPr/>
        </p:nvPicPr>
        <p:blipFill rotWithShape="1">
          <a:blip r:embed="rId3">
            <a:alphaModFix/>
          </a:blip>
          <a:srcRect b="0" l="51418" r="0" t="0"/>
          <a:stretch/>
        </p:blipFill>
        <p:spPr>
          <a:xfrm>
            <a:off x="2339752" y="3151718"/>
            <a:ext cx="4932039" cy="3706282"/>
          </a:xfrm>
          <a:prstGeom prst="rect">
            <a:avLst/>
          </a:prstGeom>
          <a:noFill/>
          <a:ln>
            <a:noFill/>
          </a:ln>
        </p:spPr>
      </p:pic>
      <p:sp>
        <p:nvSpPr>
          <p:cNvPr id="955" name="Google Shape;955;p9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16-01-2025</a:t>
            </a:r>
            <a:endParaRPr/>
          </a:p>
        </p:txBody>
      </p:sp>
      <p:sp>
        <p:nvSpPr>
          <p:cNvPr id="956" name="Google Shape;956;p9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Prof. Shweta Dhawan Chachra</a:t>
            </a:r>
            <a:endParaRPr/>
          </a:p>
        </p:txBody>
      </p:sp>
      <p:sp>
        <p:nvSpPr>
          <p:cNvPr id="957" name="Google Shape;957;p9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p92"/>
          <p:cNvSpPr txBox="1"/>
          <p:nvPr>
            <p:ph type="title"/>
          </p:nvPr>
        </p:nvSpPr>
        <p:spPr>
          <a:xfrm>
            <a:off x="457200" y="274638"/>
            <a:ext cx="8229600" cy="56207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1" lang="en-IN" sz="3200"/>
              <a:t>What is a Container?</a:t>
            </a:r>
            <a:endParaRPr sz="3200"/>
          </a:p>
        </p:txBody>
      </p:sp>
      <p:sp>
        <p:nvSpPr>
          <p:cNvPr id="963" name="Google Shape;963;p92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 sz="2400"/>
              <a:t>A docker container is a portable unit of software—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IN" sz="2400"/>
              <a:t>that has the application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IN" sz="2400"/>
              <a:t>along with the associated dependency and configuration.</a:t>
            </a:r>
            <a:endParaRPr sz="2400"/>
          </a:p>
          <a:p>
            <a:pPr indent="-1905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b="1" sz="2400"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b="1" lang="en-IN" sz="2400"/>
              <a:t>The kernel of the host operating system serves the needs of running different functions of an app, separated into containers. </a:t>
            </a:r>
            <a:endParaRPr b="1" sz="2400"/>
          </a:p>
          <a:p>
            <a:pPr indent="-1905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b="1" sz="2400"/>
          </a:p>
        </p:txBody>
      </p:sp>
      <p:sp>
        <p:nvSpPr>
          <p:cNvPr id="964" name="Google Shape;964;p9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16-01-2025</a:t>
            </a:r>
            <a:endParaRPr/>
          </a:p>
        </p:txBody>
      </p:sp>
      <p:sp>
        <p:nvSpPr>
          <p:cNvPr id="965" name="Google Shape;965;p9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Prof. Shweta Dhawan Chachra</a:t>
            </a:r>
            <a:endParaRPr/>
          </a:p>
        </p:txBody>
      </p:sp>
      <p:sp>
        <p:nvSpPr>
          <p:cNvPr id="966" name="Google Shape;966;p9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0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p93"/>
          <p:cNvSpPr txBox="1"/>
          <p:nvPr>
            <p:ph type="title"/>
          </p:nvPr>
        </p:nvSpPr>
        <p:spPr>
          <a:xfrm>
            <a:off x="457200" y="274638"/>
            <a:ext cx="8229600" cy="56207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1" lang="en-IN" sz="3200"/>
              <a:t>What is a Container?</a:t>
            </a:r>
            <a:endParaRPr sz="3200"/>
          </a:p>
        </p:txBody>
      </p:sp>
      <p:sp>
        <p:nvSpPr>
          <p:cNvPr id="972" name="Google Shape;972;p93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b="1" lang="en-IN" sz="2400"/>
              <a:t>Each container runs isolated tasks. </a:t>
            </a:r>
            <a:endParaRPr b="1" sz="2400"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b="1" lang="en-IN" sz="2400"/>
              <a:t>It cannot harm the host machine nor </a:t>
            </a:r>
            <a:endParaRPr b="1" sz="2400"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b="1" lang="en-IN" sz="2400"/>
              <a:t>come in conflict with other apps running in separate containers.</a:t>
            </a:r>
            <a:endParaRPr/>
          </a:p>
          <a:p>
            <a:pPr indent="-1905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b="1" sz="2400"/>
          </a:p>
        </p:txBody>
      </p:sp>
      <p:sp>
        <p:nvSpPr>
          <p:cNvPr id="973" name="Google Shape;973;p9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16-01-2025</a:t>
            </a:r>
            <a:endParaRPr/>
          </a:p>
        </p:txBody>
      </p:sp>
      <p:sp>
        <p:nvSpPr>
          <p:cNvPr id="974" name="Google Shape;974;p9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Prof. Shweta Dhawan Chachra</a:t>
            </a:r>
            <a:endParaRPr/>
          </a:p>
        </p:txBody>
      </p:sp>
      <p:sp>
        <p:nvSpPr>
          <p:cNvPr id="975" name="Google Shape;975;p9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9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-IN"/>
              <a:t>Docker – Architecture</a:t>
            </a:r>
            <a:endParaRPr/>
          </a:p>
        </p:txBody>
      </p:sp>
      <p:sp>
        <p:nvSpPr>
          <p:cNvPr id="981" name="Google Shape;981;p94"/>
          <p:cNvSpPr txBox="1"/>
          <p:nvPr>
            <p:ph idx="1" type="body"/>
          </p:nvPr>
        </p:nvSpPr>
        <p:spPr>
          <a:xfrm>
            <a:off x="251520" y="1628800"/>
            <a:ext cx="4248472" cy="4497363"/>
          </a:xfrm>
          <a:prstGeom prst="rect">
            <a:avLst/>
          </a:prstGeom>
          <a:gradFill>
            <a:gsLst>
              <a:gs pos="0">
                <a:srgbClr val="9BE9FF"/>
              </a:gs>
              <a:gs pos="35000">
                <a:srgbClr val="B8F1FF"/>
              </a:gs>
              <a:gs pos="100000">
                <a:srgbClr val="E2FBFF"/>
              </a:gs>
            </a:gsLst>
            <a:lin ang="16200000" scaled="0"/>
          </a:gradFill>
          <a:ln cap="flat" cmpd="sng" w="9525">
            <a:solidFill>
              <a:srgbClr val="45A9C4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rPr b="1" lang="en-IN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•</a:t>
            </a:r>
            <a:r>
              <a:rPr b="1" lang="en-IN" sz="24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Docker engine-</a:t>
            </a:r>
            <a:endParaRPr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b="1" lang="en-IN" sz="24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 used to virtualize the guest operating system which earlier used to run in virtual machines</a:t>
            </a:r>
            <a:endParaRPr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I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•</a:t>
            </a:r>
            <a:r>
              <a:rPr lang="en-IN" sz="24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All of the Apps now run as Docker containers. </a:t>
            </a:r>
            <a:endParaRPr/>
          </a:p>
          <a:p>
            <a:pPr indent="-114300" lvl="0" marL="34290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</a:pPr>
            <a:r>
              <a:t/>
            </a:r>
            <a:endParaRPr sz="3600"/>
          </a:p>
        </p:txBody>
      </p:sp>
      <p:sp>
        <p:nvSpPr>
          <p:cNvPr id="982" name="Google Shape;982;p9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16-01-2025</a:t>
            </a:r>
            <a:endParaRPr/>
          </a:p>
        </p:txBody>
      </p:sp>
      <p:sp>
        <p:nvSpPr>
          <p:cNvPr id="983" name="Google Shape;983;p9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Prof. Shweta Dhawan Chachra</a:t>
            </a:r>
            <a:endParaRPr/>
          </a:p>
        </p:txBody>
      </p:sp>
      <p:sp>
        <p:nvSpPr>
          <p:cNvPr id="984" name="Google Shape;984;p9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985" name="Google Shape;985;p9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82840" y="1628800"/>
            <a:ext cx="4109639" cy="36724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p9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IN"/>
              <a:t>Containers vs Virtual Machines</a:t>
            </a:r>
            <a:endParaRPr/>
          </a:p>
        </p:txBody>
      </p:sp>
      <p:sp>
        <p:nvSpPr>
          <p:cNvPr id="991" name="Google Shape;991;p95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397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sp>
        <p:nvSpPr>
          <p:cNvPr id="992" name="Google Shape;992;p9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16-01-2025</a:t>
            </a:r>
            <a:endParaRPr/>
          </a:p>
        </p:txBody>
      </p:sp>
      <p:sp>
        <p:nvSpPr>
          <p:cNvPr id="993" name="Google Shape;993;p9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Prof. Shweta Dhawan Chachra</a:t>
            </a:r>
            <a:endParaRPr/>
          </a:p>
        </p:txBody>
      </p:sp>
      <p:sp>
        <p:nvSpPr>
          <p:cNvPr id="994" name="Google Shape;994;p9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995" name="Google Shape;995;p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9552" y="1556792"/>
            <a:ext cx="8208913" cy="3962400"/>
          </a:xfrm>
          <a:prstGeom prst="rect">
            <a:avLst/>
          </a:prstGeom>
          <a:noFill/>
          <a:ln>
            <a:noFill/>
          </a:ln>
        </p:spPr>
      </p:pic>
      <p:sp>
        <p:nvSpPr>
          <p:cNvPr id="996" name="Google Shape;996;p95"/>
          <p:cNvSpPr/>
          <p:nvPr/>
        </p:nvSpPr>
        <p:spPr>
          <a:xfrm>
            <a:off x="1547664" y="5516201"/>
            <a:ext cx="115756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Container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7" name="Google Shape;997;p95"/>
          <p:cNvSpPr/>
          <p:nvPr/>
        </p:nvSpPr>
        <p:spPr>
          <a:xfrm>
            <a:off x="6156176" y="5516201"/>
            <a:ext cx="56618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VM </a:t>
            </a:r>
            <a:endParaRPr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p9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pic>
        <p:nvPicPr>
          <p:cNvPr id="1003" name="Google Shape;1003;p96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626" y="1772815"/>
            <a:ext cx="9124374" cy="3816425"/>
          </a:xfrm>
          <a:prstGeom prst="rect">
            <a:avLst/>
          </a:prstGeom>
          <a:noFill/>
          <a:ln>
            <a:noFill/>
          </a:ln>
        </p:spPr>
      </p:pic>
      <p:sp>
        <p:nvSpPr>
          <p:cNvPr id="1004" name="Google Shape;1004;p9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16-01-2025</a:t>
            </a:r>
            <a:endParaRPr/>
          </a:p>
        </p:txBody>
      </p:sp>
      <p:sp>
        <p:nvSpPr>
          <p:cNvPr id="1005" name="Google Shape;1005;p9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Prof. Shweta Dhawan Chachra</a:t>
            </a:r>
            <a:endParaRPr/>
          </a:p>
        </p:txBody>
      </p:sp>
      <p:sp>
        <p:nvSpPr>
          <p:cNvPr id="1006" name="Google Shape;1006;p9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0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p9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-IN"/>
              <a:t>Virtual Machines and Containers</a:t>
            </a:r>
            <a:endParaRPr/>
          </a:p>
        </p:txBody>
      </p:sp>
      <p:sp>
        <p:nvSpPr>
          <p:cNvPr id="1012" name="Google Shape;1012;p97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b="1" lang="en-IN" sz="2400"/>
              <a:t>Virtual machines </a:t>
            </a:r>
            <a:r>
              <a:rPr lang="en-IN" sz="2400"/>
              <a:t>run guest operating systems - the OS layer in each box. 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 sz="2400"/>
              <a:t>Resulting disk image and </a:t>
            </a:r>
            <a:r>
              <a:rPr b="1" lang="en-IN" sz="2400" u="sng"/>
              <a:t>application state is </a:t>
            </a:r>
            <a:endParaRPr b="1" sz="2400" u="sng"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b="1" lang="en-IN" sz="2400" u="sng"/>
              <a:t>an entanglement of OS settings, </a:t>
            </a:r>
            <a:endParaRPr b="1" sz="2400" u="sng"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b="1" lang="en-IN" sz="2400" u="sng"/>
              <a:t>system-installed dependencies, </a:t>
            </a:r>
            <a:endParaRPr b="1" sz="2400" u="sng"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 sz="2400"/>
              <a:t>OS security patches</a:t>
            </a:r>
            <a:endParaRPr/>
          </a:p>
        </p:txBody>
      </p:sp>
      <p:sp>
        <p:nvSpPr>
          <p:cNvPr id="1013" name="Google Shape;1013;p9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16-01-2025</a:t>
            </a:r>
            <a:endParaRPr/>
          </a:p>
        </p:txBody>
      </p:sp>
      <p:sp>
        <p:nvSpPr>
          <p:cNvPr id="1014" name="Google Shape;1014;p9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Prof. Shweta Dhawan Chachra</a:t>
            </a:r>
            <a:endParaRPr/>
          </a:p>
        </p:txBody>
      </p:sp>
      <p:sp>
        <p:nvSpPr>
          <p:cNvPr id="1015" name="Google Shape;1015;p9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9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p9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-IN"/>
              <a:t>Virtual Machines and Containers</a:t>
            </a:r>
            <a:endParaRPr/>
          </a:p>
        </p:txBody>
      </p:sp>
      <p:sp>
        <p:nvSpPr>
          <p:cNvPr id="1021" name="Google Shape;1021;p98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IN" sz="2400"/>
              <a:t>•</a:t>
            </a:r>
            <a:r>
              <a:rPr b="1" lang="en-IN" sz="2400"/>
              <a:t>Containers </a:t>
            </a:r>
            <a:r>
              <a:rPr lang="en-IN" sz="2400"/>
              <a:t>can share a single kernel, </a:t>
            </a:r>
            <a:r>
              <a:rPr b="1" lang="en-IN" sz="2400" u="sng"/>
              <a:t>and the only information that needs to be in a container image is the executable and its package dependencies, which never need to be installed on the host system. </a:t>
            </a:r>
            <a:endParaRPr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IN" sz="2400"/>
              <a:t>•These processes run like native processes, and can be managed individually </a:t>
            </a:r>
            <a:endParaRPr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IN" sz="2400"/>
              <a:t>•Because they contain all their dependencies, there is no configuration entanglement;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 sz="2400"/>
              <a:t>A containerized app “runs anywhere” </a:t>
            </a:r>
            <a:endParaRPr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</p:txBody>
      </p:sp>
      <p:sp>
        <p:nvSpPr>
          <p:cNvPr id="1022" name="Google Shape;1022;p9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16-01-2025</a:t>
            </a:r>
            <a:endParaRPr/>
          </a:p>
        </p:txBody>
      </p:sp>
      <p:sp>
        <p:nvSpPr>
          <p:cNvPr id="1023" name="Google Shape;1023;p9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Prof. Shweta Dhawan Chachra</a:t>
            </a:r>
            <a:endParaRPr/>
          </a:p>
        </p:txBody>
      </p:sp>
      <p:sp>
        <p:nvSpPr>
          <p:cNvPr id="1024" name="Google Shape;1024;p9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1025" name="Google Shape;1025;p98"/>
          <p:cNvSpPr/>
          <p:nvPr/>
        </p:nvSpPr>
        <p:spPr>
          <a:xfrm>
            <a:off x="435060" y="1556792"/>
            <a:ext cx="4785012" cy="504056"/>
          </a:xfrm>
          <a:prstGeom prst="frame">
            <a:avLst>
              <a:gd fmla="val 12500" name="adj1"/>
            </a:avLst>
          </a:prstGeom>
          <a:solidFill>
            <a:schemeClr val="accent1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9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Google Shape;1030;p9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IN"/>
              <a:t>Operating System Level</a:t>
            </a:r>
            <a:endParaRPr/>
          </a:p>
        </p:txBody>
      </p:sp>
      <p:sp>
        <p:nvSpPr>
          <p:cNvPr id="1031" name="Google Shape;1031;p99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 sz="2400"/>
              <a:t>The containers behave like real servers. </a:t>
            </a:r>
            <a:endParaRPr sz="2400"/>
          </a:p>
          <a:p>
            <a:pPr indent="-1905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 sz="2400"/>
              <a:t>OS-level virtualization is commonly used in creating virtual hosting environments to </a:t>
            </a:r>
            <a:endParaRPr sz="2400"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IN" sz="2400"/>
              <a:t>allocate hardware resources </a:t>
            </a:r>
            <a:r>
              <a:rPr b="1" lang="en-IN" sz="2400" u="sng"/>
              <a:t>among a large number of mutually distrusting users.</a:t>
            </a:r>
            <a:endParaRPr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</p:txBody>
      </p:sp>
      <p:sp>
        <p:nvSpPr>
          <p:cNvPr id="1032" name="Google Shape;1032;p9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16-01-2025</a:t>
            </a:r>
            <a:endParaRPr/>
          </a:p>
        </p:txBody>
      </p:sp>
      <p:sp>
        <p:nvSpPr>
          <p:cNvPr id="1033" name="Google Shape;1033;p9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Prof. Shweta Dhawan Chachra</a:t>
            </a:r>
            <a:endParaRPr/>
          </a:p>
        </p:txBody>
      </p:sp>
      <p:sp>
        <p:nvSpPr>
          <p:cNvPr id="1034" name="Google Shape;1034;p9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2023-02-09T09:07:05Z</dcterms:created>
  <dc:creator>Admin</dc:creator>
</cp:coreProperties>
</file>